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701" r:id="rId3"/>
    <p:sldMasterId id="2147483717" r:id="rId4"/>
    <p:sldMasterId id="2147483729" r:id="rId5"/>
  </p:sldMasterIdLst>
  <p:notesMasterIdLst>
    <p:notesMasterId r:id="rId81"/>
  </p:notesMasterIdLst>
  <p:handoutMasterIdLst>
    <p:handoutMasterId r:id="rId82"/>
  </p:handoutMasterIdLst>
  <p:sldIdLst>
    <p:sldId id="878" r:id="rId6"/>
    <p:sldId id="940" r:id="rId7"/>
    <p:sldId id="946" r:id="rId8"/>
    <p:sldId id="942" r:id="rId9"/>
    <p:sldId id="943" r:id="rId10"/>
    <p:sldId id="944" r:id="rId11"/>
    <p:sldId id="687" r:id="rId12"/>
    <p:sldId id="689" r:id="rId13"/>
    <p:sldId id="690" r:id="rId14"/>
    <p:sldId id="881" r:id="rId15"/>
    <p:sldId id="882" r:id="rId16"/>
    <p:sldId id="883" r:id="rId17"/>
    <p:sldId id="884" r:id="rId18"/>
    <p:sldId id="885" r:id="rId19"/>
    <p:sldId id="886" r:id="rId20"/>
    <p:sldId id="887" r:id="rId21"/>
    <p:sldId id="892" r:id="rId22"/>
    <p:sldId id="888" r:id="rId23"/>
    <p:sldId id="889" r:id="rId24"/>
    <p:sldId id="693" r:id="rId25"/>
    <p:sldId id="899" r:id="rId26"/>
    <p:sldId id="694" r:id="rId27"/>
    <p:sldId id="695" r:id="rId28"/>
    <p:sldId id="696" r:id="rId29"/>
    <p:sldId id="927" r:id="rId30"/>
    <p:sldId id="697" r:id="rId31"/>
    <p:sldId id="698" r:id="rId32"/>
    <p:sldId id="699" r:id="rId33"/>
    <p:sldId id="924" r:id="rId34"/>
    <p:sldId id="930" r:id="rId35"/>
    <p:sldId id="931" r:id="rId36"/>
    <p:sldId id="920" r:id="rId37"/>
    <p:sldId id="700" r:id="rId38"/>
    <p:sldId id="701" r:id="rId39"/>
    <p:sldId id="702" r:id="rId40"/>
    <p:sldId id="703" r:id="rId41"/>
    <p:sldId id="704" r:id="rId42"/>
    <p:sldId id="708" r:id="rId43"/>
    <p:sldId id="709" r:id="rId44"/>
    <p:sldId id="710" r:id="rId45"/>
    <p:sldId id="711" r:id="rId46"/>
    <p:sldId id="712" r:id="rId47"/>
    <p:sldId id="904" r:id="rId48"/>
    <p:sldId id="714" r:id="rId49"/>
    <p:sldId id="715" r:id="rId50"/>
    <p:sldId id="716" r:id="rId51"/>
    <p:sldId id="717" r:id="rId52"/>
    <p:sldId id="721" r:id="rId53"/>
    <p:sldId id="726" r:id="rId54"/>
    <p:sldId id="727" r:id="rId55"/>
    <p:sldId id="728" r:id="rId56"/>
    <p:sldId id="729" r:id="rId57"/>
    <p:sldId id="730" r:id="rId58"/>
    <p:sldId id="731" r:id="rId59"/>
    <p:sldId id="732" r:id="rId60"/>
    <p:sldId id="735" r:id="rId61"/>
    <p:sldId id="902" r:id="rId62"/>
    <p:sldId id="903" r:id="rId63"/>
    <p:sldId id="738" r:id="rId64"/>
    <p:sldId id="937" r:id="rId65"/>
    <p:sldId id="935" r:id="rId66"/>
    <p:sldId id="936" r:id="rId67"/>
    <p:sldId id="745" r:id="rId68"/>
    <p:sldId id="746" r:id="rId69"/>
    <p:sldId id="938" r:id="rId70"/>
    <p:sldId id="912" r:id="rId71"/>
    <p:sldId id="913" r:id="rId72"/>
    <p:sldId id="914" r:id="rId73"/>
    <p:sldId id="915" r:id="rId74"/>
    <p:sldId id="755" r:id="rId75"/>
    <p:sldId id="756" r:id="rId76"/>
    <p:sldId id="757" r:id="rId77"/>
    <p:sldId id="932" r:id="rId78"/>
    <p:sldId id="933" r:id="rId79"/>
    <p:sldId id="758" r:id="rId8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uthor" initials="A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44F2"/>
    <a:srgbClr val="173F7B"/>
    <a:srgbClr val="1F57A9"/>
    <a:srgbClr val="184586"/>
    <a:srgbClr val="F1D52F"/>
    <a:srgbClr val="305480"/>
    <a:srgbClr val="D7DEFD"/>
    <a:srgbClr val="BADAF0"/>
    <a:srgbClr val="2260BC"/>
    <a:srgbClr val="DB6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60" autoAdjust="0"/>
    <p:restoredTop sz="94600"/>
  </p:normalViewPr>
  <p:slideViewPr>
    <p:cSldViewPr>
      <p:cViewPr varScale="1">
        <p:scale>
          <a:sx n="90" d="100"/>
          <a:sy n="90" d="100"/>
        </p:scale>
        <p:origin x="63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3" d="100"/>
          <a:sy n="73" d="100"/>
        </p:scale>
        <p:origin x="1917" y="69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presProps" Target="pres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93221-7F9F-4057-96BA-981D138B6750}" type="datetimeFigureOut">
              <a:rPr lang="zh-CN" altLang="en-US" smtClean="0"/>
              <a:pPr/>
              <a:t>2021/2/28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F811A-54AB-453C-AE1E-3B546C483B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944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815B1-37A2-4EA6-81FE-624E3679883E}" type="datetimeFigureOut">
              <a:rPr lang="zh-CN" altLang="en-US" smtClean="0"/>
              <a:pPr/>
              <a:t>2021/2/28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29A34-8D9A-49B0-86D8-8BBB69809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950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2CEEC4-39F4-4F59-B31F-42C8B5294F3B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55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2" descr="서브배경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19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 userDrawn="1"/>
        </p:nvSpPr>
        <p:spPr>
          <a:xfrm>
            <a:off x="0" y="1928802"/>
            <a:ext cx="9144000" cy="2928958"/>
          </a:xfrm>
          <a:prstGeom prst="rect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TEST.gif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285720" y="357166"/>
            <a:ext cx="4286280" cy="1034515"/>
          </a:xfrm>
          <a:prstGeom prst="rect">
            <a:avLst/>
          </a:prstGeom>
        </p:spPr>
      </p:pic>
      <p:grpSp>
        <p:nvGrpSpPr>
          <p:cNvPr id="12" name="组合 11"/>
          <p:cNvGrpSpPr/>
          <p:nvPr userDrawn="1"/>
        </p:nvGrpSpPr>
        <p:grpSpPr>
          <a:xfrm>
            <a:off x="1285852" y="5357826"/>
            <a:ext cx="1299389" cy="1105262"/>
            <a:chOff x="4929190" y="1428736"/>
            <a:chExt cx="3527385" cy="3000396"/>
          </a:xfrm>
        </p:grpSpPr>
        <p:sp>
          <p:nvSpPr>
            <p:cNvPr id="13" name="椭圆 12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47990" y="1985877"/>
              <a:ext cx="3108585" cy="1587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3200" b="1" dirty="0">
                <a:solidFill>
                  <a:schemeClr val="bg1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45685" y="3049369"/>
              <a:ext cx="2586371" cy="584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b="1" dirty="0">
                  <a:solidFill>
                    <a:schemeClr val="bg1"/>
                  </a:solidFill>
                </a:rPr>
                <a:t>LESS IS MORE</a:t>
              </a:r>
              <a:endParaRPr lang="zh-CN" altLang="en-US"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直接连接符 16"/>
            <p:cNvCxnSpPr>
              <a:stCxn id="14" idx="6"/>
              <a:endCxn id="13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13" idx="2"/>
              <a:endCxn id="14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55650" y="23488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643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0E7C0B-5921-4862-9D9B-359F38801D1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954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9389CE-8FEC-42E1-80A8-4629007BABB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842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625" y="144463"/>
            <a:ext cx="8229600" cy="3317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B834D-A990-4798-BEBC-8CAEE141F99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474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3050" y="144463"/>
            <a:ext cx="2063750" cy="57943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28625" y="144463"/>
            <a:ext cx="6042025" cy="57943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70C1C5-E122-4A0F-8996-3D205E706BB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534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44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E1C3F5-EB47-4DD5-A6F7-C72AB1A13D3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3898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14D44-8AF6-4F80-A99A-6661E73C1FA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6194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70C62-ACB7-4F51-8B26-70119D0442C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440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128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A961C7-3ADF-471E-B9A0-978EB013271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187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32" y="0"/>
            <a:ext cx="9144000" cy="100010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088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B8A337-ECFE-487F-A9DB-46DF1798143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8314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D0D40-C6F5-414C-9CB3-40D032480E8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7315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2359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0E7C0B-5921-4862-9D9B-359F38801D1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9190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9389CE-8FEC-42E1-80A8-4629007BABB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6813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B834D-A990-4798-BEBC-8CAEE141F99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2794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3050" y="144463"/>
            <a:ext cx="2063750" cy="57943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28625" y="144463"/>
            <a:ext cx="6042025" cy="57943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70C1C5-E122-4A0F-8996-3D205E706BB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168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625" y="144463"/>
            <a:ext cx="8229600" cy="3317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B14D44-8AF6-4F80-A99A-6661E73C1FA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11" descr="서브바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2" descr="서브배경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836613"/>
            <a:ext cx="9144000" cy="602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082129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28802"/>
            <a:ext cx="9144000" cy="2928958"/>
          </a:xfrm>
          <a:prstGeom prst="rect">
            <a:avLst/>
          </a:prstGeom>
          <a:solidFill>
            <a:srgbClr val="284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 descr="TEST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20" y="357166"/>
            <a:ext cx="4286280" cy="10345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347864" y="5352178"/>
            <a:ext cx="5072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8466A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Data Mining Lab,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8466A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Big Data Research Center, UESTC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8466A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Email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8466A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8466A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junming.shao@gmail.com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8466A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Http://dm.uestc.edu.cn</a:t>
            </a:r>
          </a:p>
        </p:txBody>
      </p:sp>
      <p:pic>
        <p:nvPicPr>
          <p:cNvPr id="11" name="Picture 2" descr="http://portal.uestc.edu.cn/login/images/login_11.jpg"/>
          <p:cNvPicPr>
            <a:picLocks noChangeAspect="1" noChangeArrowheads="1"/>
          </p:cNvPicPr>
          <p:nvPr userDrawn="1"/>
        </p:nvPicPr>
        <p:blipFill>
          <a:blip r:embed="rId3">
            <a:lum bright="18000" contrast="2000"/>
          </a:blip>
          <a:srcRect/>
          <a:stretch>
            <a:fillRect/>
          </a:stretch>
        </p:blipFill>
        <p:spPr bwMode="auto">
          <a:xfrm>
            <a:off x="5572132" y="357166"/>
            <a:ext cx="3286148" cy="1258126"/>
          </a:xfrm>
          <a:prstGeom prst="rect">
            <a:avLst/>
          </a:prstGeom>
          <a:noFill/>
        </p:spPr>
      </p:pic>
      <p:pic>
        <p:nvPicPr>
          <p:cNvPr id="21" name="Picture 1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0816" y="5286388"/>
            <a:ext cx="1143008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图片 21" descr="logo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092190" y="5394881"/>
            <a:ext cx="1004735" cy="10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101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548680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07504" y="647248"/>
            <a:ext cx="8286808" cy="506169"/>
          </a:xfrm>
          <a:prstGeom prst="rect">
            <a:avLst/>
          </a:prstGeom>
        </p:spPr>
        <p:txBody>
          <a:bodyPr/>
          <a:lstStyle>
            <a:lvl1pPr marL="271463" indent="-271463">
              <a:buFont typeface="Wingdings" panose="05000000000000000000" pitchFamily="2" charset="2"/>
              <a:buChar char="Ø"/>
              <a:tabLst>
                <a:tab pos="177800" algn="l"/>
              </a:tabLst>
              <a:defRPr lang="zh-CN" altLang="en-US" sz="2600" kern="120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Big data is big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17815A-162B-4AE0-A79F-FEF9A245BB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2021/2/28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969107-FF35-42A6-8630-C988F7FE1BF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34110" y="5497"/>
            <a:ext cx="1142518" cy="1072320"/>
            <a:chOff x="4929190" y="1428736"/>
            <a:chExt cx="319681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00017" y="1944768"/>
              <a:ext cx="2825987" cy="1799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501281" y="3138222"/>
              <a:ext cx="2586371" cy="615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LESS IS MORE</a:t>
              </a:r>
              <a:endPara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55357" y="548680"/>
            <a:ext cx="1885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0548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Data Mining Lab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305480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4" y="240903"/>
            <a:ext cx="1637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0548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数据挖掘实验室</a:t>
            </a:r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23251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8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7" name="内容占位符 2"/>
          <p:cNvSpPr>
            <a:spLocks noGrp="1"/>
          </p:cNvSpPr>
          <p:nvPr>
            <p:ph idx="14" hasCustomPrompt="1"/>
          </p:nvPr>
        </p:nvSpPr>
        <p:spPr>
          <a:xfrm>
            <a:off x="485304" y="1101785"/>
            <a:ext cx="4446736" cy="347934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The data that is big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721476"/>
            <a:ext cx="9144000" cy="1365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88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5" descr="background1.jpg"/>
          <p:cNvPicPr>
            <a:picLocks noChangeAspect="1" noChangeArrowheads="1"/>
          </p:cNvPicPr>
          <p:nvPr userDrawn="1"/>
        </p:nvPicPr>
        <p:blipFill>
          <a:blip r:embed="rId2" cstate="print"/>
          <a:srcRect t="15987" b="39340"/>
          <a:stretch>
            <a:fillRect/>
          </a:stretch>
        </p:blipFill>
        <p:spPr bwMode="auto">
          <a:xfrm>
            <a:off x="0" y="214290"/>
            <a:ext cx="9144000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 userDrawn="1"/>
        </p:nvSpPr>
        <p:spPr>
          <a:xfrm>
            <a:off x="0" y="5786430"/>
            <a:ext cx="9144000" cy="1071570"/>
          </a:xfrm>
          <a:prstGeom prst="rect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360" y="1484630"/>
            <a:ext cx="8286750" cy="3933190"/>
          </a:xfrm>
        </p:spPr>
        <p:txBody>
          <a:bodyPr/>
          <a:lstStyle>
            <a:lvl1pPr>
              <a:defRPr sz="2800" b="1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pPr/>
              <a:t>2021/2/28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715140" y="167753"/>
            <a:ext cx="1071570" cy="975231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6" y="2000239"/>
              <a:ext cx="2825988" cy="1799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3200" b="1" dirty="0">
                <a:solidFill>
                  <a:schemeClr val="bg1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8" y="3010813"/>
              <a:ext cx="2586370" cy="615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b="1" dirty="0">
                  <a:solidFill>
                    <a:schemeClr val="bg1"/>
                  </a:solidFill>
                </a:rPr>
                <a:t>LESS IS MORE</a:t>
              </a:r>
              <a:endParaRPr lang="zh-CN" altLang="en-US" sz="7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583029" y="671065"/>
            <a:ext cx="171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1400" b="1" baseline="0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 Mining Lab</a:t>
            </a:r>
            <a:endParaRPr lang="zh-CN" altLang="en-US" sz="140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593662" y="366923"/>
            <a:ext cx="1489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17815A-162B-4AE0-A79F-FEF9A245BB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2021/2/28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969107-FF35-42A6-8630-C988F7FE1BF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7104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17815A-162B-4AE0-A79F-FEF9A245BB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2021/2/28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969107-FF35-42A6-8630-C988F7FE1BF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189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17815A-162B-4AE0-A79F-FEF9A245BB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2021/2/28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969107-FF35-42A6-8630-C988F7FE1BF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9691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17815A-162B-4AE0-A79F-FEF9A245BB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2021/2/28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969107-FF35-42A6-8630-C988F7FE1BF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9338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17815A-162B-4AE0-A79F-FEF9A245BB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2021/2/28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969107-FF35-42A6-8630-C988F7FE1BF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 bwMode="auto">
          <a:xfrm>
            <a:off x="4824000" y="3258000"/>
            <a:ext cx="4320000" cy="3600000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Picture 12" descr="서브배경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836613"/>
            <a:ext cx="9144000" cy="602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 descr="서브바3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26971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17815A-162B-4AE0-A79F-FEF9A245BB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2021/2/28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969107-FF35-42A6-8630-C988F7FE1BF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5787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17815A-162B-4AE0-A79F-FEF9A245BB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2021/2/28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969107-FF35-42A6-8630-C988F7FE1BF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6684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0034" y="688987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17815A-162B-4AE0-A79F-FEF9A245BB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2021/2/28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969107-FF35-42A6-8630-C988F7FE1BF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02356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17815A-162B-4AE0-A79F-FEF9A245BB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2021/2/28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969107-FF35-42A6-8630-C988F7FE1BF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8192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FC8A0-E5C6-4166-80A3-05C146AAD18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2021/2/28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3CCFBB-F71B-42AB-997E-5C3584E065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 bwMode="auto">
          <a:xfrm>
            <a:off x="4824000" y="3258000"/>
            <a:ext cx="4320000" cy="3600000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98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E1C3F5-EB47-4DD5-A6F7-C72AB1A13D3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7941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927475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18075" y="1905000"/>
            <a:ext cx="3927475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4290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937375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3352C5-0060-4AE9-A7C0-64F5CBB8A8C9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0774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4" name="Picture 12" descr="서브배경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836613"/>
            <a:ext cx="9144000" cy="602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서브바3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36071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-32" y="0"/>
            <a:ext cx="9144000" cy="100010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7220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625" y="144463"/>
            <a:ext cx="8229600" cy="3317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14D44-8AF6-4F80-A99A-6661E73C1FA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571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70C62-ACB7-4F51-8B26-70119D0442C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88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625" y="144463"/>
            <a:ext cx="8229600" cy="3317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128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A961C7-3ADF-471E-B9A0-978EB013271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949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B8A337-ECFE-487F-A9DB-46DF1798143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03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625" y="144463"/>
            <a:ext cx="8229600" cy="3317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D0D40-C6F5-414C-9CB3-40D032480E8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44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0034" y="68898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815A-162B-4AE0-A79F-FEF9A245BB30}" type="datetimeFigureOut">
              <a:rPr lang="zh-CN" altLang="en-US" smtClean="0"/>
              <a:pPr/>
              <a:t>2021/2/28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9107-FF35-42A6-8630-C988F7FE1B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6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2021/2/28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0815" algn="l" defTabSz="6858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서브배경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836613"/>
            <a:ext cx="9144000" cy="602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1" descr="서브바3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3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457200" y="1412875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/>
              <a:t>마스터 텍스트 스타일을 편집합니다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2055" name="Rectangle 4"/>
          <p:cNvSpPr>
            <a:spLocks noGrp="1" noChangeArrowheads="1"/>
          </p:cNvSpPr>
          <p:nvPr userDrawn="1"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Gulim" pitchFamily="34" charset="-127"/>
            </a:endParaRPr>
          </a:p>
        </p:txBody>
      </p:sp>
      <p:sp>
        <p:nvSpPr>
          <p:cNvPr id="2056" name="Rectangle 5"/>
          <p:cNvSpPr>
            <a:spLocks noGrp="1" noChangeArrowheads="1"/>
          </p:cNvSpPr>
          <p:nvPr userDrawn="1"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Gulim" pitchFamily="34" charset="-127"/>
            </a:endParaRPr>
          </a:p>
        </p:txBody>
      </p:sp>
      <p:sp>
        <p:nvSpPr>
          <p:cNvPr id="2057" name="Rectangle 6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defRPr/>
            </a:pPr>
            <a:fld id="{3EA0E1E7-C96D-4BA0-A1DB-9B016832627C}" type="slidenum">
              <a:rPr lang="en-US">
                <a:solidFill>
                  <a:srgbClr val="000000"/>
                </a:solidFill>
                <a:ea typeface="Gulim" pitchFamily="34" charset="-127"/>
              </a:rPr>
              <a:pPr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652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5" r:id="rId12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Gulim" pitchFamily="34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Verdana" pitchFamily="34" charset="0"/>
          <a:ea typeface="Gulim" pitchFamily="34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Verdana" pitchFamily="34" charset="0"/>
          <a:ea typeface="Gulim" pitchFamily="34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Verdana" pitchFamily="34" charset="0"/>
          <a:ea typeface="Gulim" pitchFamily="34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Verdana" pitchFamily="34" charset="0"/>
          <a:ea typeface="Gulim" pitchFamily="34" charset="-127"/>
        </a:defRPr>
      </a:lvl5pPr>
      <a:lvl6pPr marL="457200"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Y헤드라인M" pitchFamily="2" charset="-127"/>
          <a:ea typeface="HY헤드라인M" pitchFamily="2" charset="-127"/>
        </a:defRPr>
      </a:lvl6pPr>
      <a:lvl7pPr marL="914400"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Y헤드라인M" pitchFamily="2" charset="-127"/>
          <a:ea typeface="HY헤드라인M" pitchFamily="2" charset="-127"/>
        </a:defRPr>
      </a:lvl7pPr>
      <a:lvl8pPr marL="1371600"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Y헤드라인M" pitchFamily="2" charset="-127"/>
          <a:ea typeface="HY헤드라인M" pitchFamily="2" charset="-127"/>
        </a:defRPr>
      </a:lvl8pPr>
      <a:lvl9pPr marL="1828800"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Y헤드라인M" pitchFamily="2" charset="-127"/>
          <a:ea typeface="HY헤드라인M" pitchFamily="2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Gulim" pitchFamily="34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Gulim" pitchFamily="34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Gulim" pitchFamily="34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Gulim" pitchFamily="34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ulim" pitchFamily="34" charset="-127"/>
        </a:defRPr>
      </a:lvl5pPr>
      <a:lvl6pPr marL="25146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서브배경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836613"/>
            <a:ext cx="9144000" cy="602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1" descr="서브바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428625" y="144463"/>
            <a:ext cx="8229600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ko-KR" dirty="0"/>
              <a:t>Click To Edit Title Style</a:t>
            </a:r>
          </a:p>
        </p:txBody>
      </p:sp>
      <p:sp>
        <p:nvSpPr>
          <p:cNvPr id="2052" name="Rectangle 3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457200" y="1412875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/>
              <a:t>마스터 텍스트 스타일을 편집합니다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2055" name="Rectangle 4"/>
          <p:cNvSpPr>
            <a:spLocks noGrp="1" noChangeArrowheads="1"/>
          </p:cNvSpPr>
          <p:nvPr userDrawn="1"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Gulim" pitchFamily="34" charset="-127"/>
            </a:endParaRPr>
          </a:p>
        </p:txBody>
      </p:sp>
      <p:sp>
        <p:nvSpPr>
          <p:cNvPr id="2056" name="Rectangle 5"/>
          <p:cNvSpPr>
            <a:spLocks noGrp="1" noChangeArrowheads="1"/>
          </p:cNvSpPr>
          <p:nvPr userDrawn="1"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Gulim" pitchFamily="34" charset="-127"/>
            </a:endParaRPr>
          </a:p>
        </p:txBody>
      </p:sp>
      <p:sp>
        <p:nvSpPr>
          <p:cNvPr id="2057" name="Rectangle 6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defRPr/>
            </a:pPr>
            <a:fld id="{3EA0E1E7-C96D-4BA0-A1DB-9B016832627C}" type="slidenum">
              <a:rPr lang="en-US">
                <a:solidFill>
                  <a:srgbClr val="000000"/>
                </a:solidFill>
                <a:ea typeface="Gulim" pitchFamily="34" charset="-127"/>
              </a:rPr>
              <a:pPr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7265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Gulim" pitchFamily="34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Verdana" pitchFamily="34" charset="0"/>
          <a:ea typeface="Gulim" pitchFamily="34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Verdana" pitchFamily="34" charset="0"/>
          <a:ea typeface="Gulim" pitchFamily="34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Verdana" pitchFamily="34" charset="0"/>
          <a:ea typeface="Gulim" pitchFamily="34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Verdana" pitchFamily="34" charset="0"/>
          <a:ea typeface="Gulim" pitchFamily="34" charset="-127"/>
        </a:defRPr>
      </a:lvl5pPr>
      <a:lvl6pPr marL="457200"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Y헤드라인M" pitchFamily="2" charset="-127"/>
          <a:ea typeface="HY헤드라인M" pitchFamily="2" charset="-127"/>
        </a:defRPr>
      </a:lvl6pPr>
      <a:lvl7pPr marL="914400"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Y헤드라인M" pitchFamily="2" charset="-127"/>
          <a:ea typeface="HY헤드라인M" pitchFamily="2" charset="-127"/>
        </a:defRPr>
      </a:lvl7pPr>
      <a:lvl8pPr marL="1371600"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Y헤드라인M" pitchFamily="2" charset="-127"/>
          <a:ea typeface="HY헤드라인M" pitchFamily="2" charset="-127"/>
        </a:defRPr>
      </a:lvl8pPr>
      <a:lvl9pPr marL="1828800"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Y헤드라인M" pitchFamily="2" charset="-127"/>
          <a:ea typeface="HY헤드라인M" pitchFamily="2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Gulim" pitchFamily="34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Gulim" pitchFamily="34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Gulim" pitchFamily="34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Gulim" pitchFamily="34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ulim" pitchFamily="34" charset="-127"/>
        </a:defRPr>
      </a:lvl5pPr>
      <a:lvl6pPr marL="25146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17815A-162B-4AE0-A79F-FEF9A245BB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2021/2/28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969107-FF35-42A6-8630-C988F7FE1BF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853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lib.csdn.net/base/machinelearning" TargetMode="External"/><Relationship Id="rId2" Type="http://schemas.openxmlformats.org/officeDocument/2006/relationships/hyperlink" Target="http://www.cs.waikato.ac.nz/ml/weka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lib.csdn.net/base/datastructure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32" y="0"/>
            <a:ext cx="9144000" cy="3429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642910" y="1214422"/>
            <a:ext cx="7786742" cy="1728788"/>
          </a:xfrm>
          <a:prstGeom prst="rect">
            <a:avLst/>
          </a:prstGeom>
        </p:spPr>
        <p:txBody>
          <a:bodyPr anchor="ctr"/>
          <a:lstStyle>
            <a:lvl1pPr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1pPr>
            <a:lvl2pPr marL="742950" indent="-285750"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2pPr>
            <a:lvl3pPr marL="1143000" indent="-228600"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3pPr>
            <a:lvl4pPr marL="1600200" indent="-228600"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4pPr>
            <a:lvl5pPr marL="2057400" indent="-228600"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+mn-ea"/>
                <a:ea typeface="+mn-ea"/>
                <a:cs typeface="Meiryo UI" pitchFamily="34" charset="-128"/>
              </a:rPr>
              <a:t>数据挖掘与大数据分析</a:t>
            </a:r>
            <a:endParaRPr lang="de-DE" altLang="zh-CN" sz="4000" b="1" dirty="0">
              <a:solidFill>
                <a:schemeClr val="bg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2483768" y="3593633"/>
            <a:ext cx="4429156" cy="16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1pPr>
            <a:lvl2pPr marL="742950" indent="-285750"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2pPr>
            <a:lvl3pPr marL="1143000" indent="-228600"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3pPr>
            <a:lvl4pPr marL="1600200" indent="-228600"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4pPr>
            <a:lvl5pPr marL="2057400" indent="-228600"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10000"/>
              </a:spcAft>
            </a:pPr>
            <a:r>
              <a:rPr lang="zh-CN" altLang="en-US" sz="3200" b="1" dirty="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主讲教师：邵俊明</a:t>
            </a:r>
            <a:endParaRPr lang="en-US" altLang="zh-CN" sz="3200" b="1" dirty="0">
              <a:solidFill>
                <a:srgbClr val="000066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lnSpc>
                <a:spcPct val="100000"/>
              </a:lnSpc>
              <a:spcAft>
                <a:spcPct val="10000"/>
              </a:spcAft>
            </a:pPr>
            <a:endParaRPr lang="en-US" altLang="zh-CN" sz="2800" b="1" baseline="30000" dirty="0">
              <a:solidFill>
                <a:srgbClr val="000066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lnSpc>
                <a:spcPct val="100000"/>
              </a:lnSpc>
              <a:spcAft>
                <a:spcPct val="10000"/>
              </a:spcAft>
            </a:pPr>
            <a:r>
              <a:rPr lang="en-US" altLang="zh-CN" sz="2800" b="1" baseline="30000" dirty="0">
                <a:solidFill>
                  <a:srgbClr val="000066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Email: </a:t>
            </a:r>
            <a:r>
              <a:rPr lang="en-US" altLang="zh-CN" sz="2800" b="1" baseline="30000" dirty="0" smtClean="0">
                <a:solidFill>
                  <a:srgbClr val="000066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junmshao@uestc.edu.cn</a:t>
            </a:r>
            <a:endParaRPr lang="en-US" altLang="zh-CN" sz="2800" b="1" baseline="30000" dirty="0">
              <a:solidFill>
                <a:srgbClr val="000066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  <a:p>
            <a:pPr algn="ctr">
              <a:lnSpc>
                <a:spcPct val="100000"/>
              </a:lnSpc>
              <a:spcAft>
                <a:spcPct val="10000"/>
              </a:spcAft>
            </a:pPr>
            <a:r>
              <a:rPr lang="en-US" altLang="zh-CN" sz="2800" b="1" baseline="30000" dirty="0">
                <a:solidFill>
                  <a:srgbClr val="000066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Tel:18280096713</a:t>
            </a:r>
            <a:r>
              <a:rPr lang="en-US" altLang="zh-CN" sz="2800" b="1" dirty="0">
                <a:solidFill>
                  <a:srgbClr val="000066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endParaRPr lang="en-US" altLang="zh-CN" sz="2800" baseline="30000" dirty="0">
              <a:solidFill>
                <a:srgbClr val="000066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4139952" y="5576260"/>
            <a:ext cx="4071966" cy="70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Aft>
                <a:spcPct val="15000"/>
              </a:spcAft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Data Mining Lab, Big Data Research Center</a:t>
            </a:r>
          </a:p>
          <a:p>
            <a:pPr>
              <a:lnSpc>
                <a:spcPct val="100000"/>
              </a:lnSpc>
              <a:spcAft>
                <a:spcPct val="15000"/>
              </a:spcAft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School of Computer Science and Engineering, UESTC </a:t>
            </a:r>
          </a:p>
          <a:p>
            <a:pPr>
              <a:lnSpc>
                <a:spcPct val="100000"/>
              </a:lnSpc>
              <a:spcAft>
                <a:spcPct val="15000"/>
              </a:spcAft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http://dm.uestc.edu.cn</a:t>
            </a:r>
          </a:p>
        </p:txBody>
      </p:sp>
      <p:pic>
        <p:nvPicPr>
          <p:cNvPr id="13" name="图片 12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68382" y="5361947"/>
            <a:ext cx="1004735" cy="1000132"/>
          </a:xfrm>
          <a:prstGeom prst="rect">
            <a:avLst/>
          </a:prstGeom>
        </p:spPr>
      </p:pic>
      <p:pic>
        <p:nvPicPr>
          <p:cNvPr id="9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2498" y="5290508"/>
            <a:ext cx="1143008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267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933491" y="6333017"/>
            <a:ext cx="706133" cy="251560"/>
          </a:xfrm>
          <a:prstGeom prst="rect">
            <a:avLst/>
          </a:prstGeom>
        </p:spPr>
        <p:txBody>
          <a:bodyPr/>
          <a:lstStyle/>
          <a:p>
            <a:fld id="{EBFB1032-EA64-7144-B003-9BCC9D94B50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3" descr="Global-mos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198" y="1124744"/>
            <a:ext cx="5647167" cy="5634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7262" y="1268760"/>
            <a:ext cx="3168352" cy="4445296"/>
          </a:xfrm>
          <a:prstGeom prst="rect">
            <a:avLst/>
          </a:prstGeom>
          <a:noFill/>
          <a:ln>
            <a:noFill/>
          </a:ln>
          <a:extLst/>
        </p:spPr>
        <p:txBody>
          <a:bodyPr lIns="9144" rIns="9144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41313" indent="-227013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538288" indent="-45720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2109788" indent="-45720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681288" indent="-45720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3138488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3595688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4052888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4510088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lvl="1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DDEA"/>
              </a:buClr>
              <a:buSzPct val="70000"/>
              <a:buFont typeface="Wingdings" pitchFamily="2" charset="2"/>
              <a:buChar char="n"/>
            </a:pPr>
            <a:r>
              <a:rPr lang="en-US" altLang="zh-CN" sz="2000" dirty="0">
                <a:latin typeface="Arial" pitchFamily="34" charset="0"/>
              </a:rPr>
              <a:t>Flickr (3 billion photos) </a:t>
            </a:r>
          </a:p>
          <a:p>
            <a:pPr lvl="1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DDEA"/>
              </a:buClr>
              <a:buSzPct val="70000"/>
              <a:buFont typeface="Wingdings" pitchFamily="2" charset="2"/>
              <a:buChar char="n"/>
            </a:pPr>
            <a:r>
              <a:rPr lang="en-US" altLang="zh-CN" sz="2000" dirty="0">
                <a:latin typeface="Arial" pitchFamily="34" charset="0"/>
              </a:rPr>
              <a:t>YouTube (83M videos)</a:t>
            </a:r>
          </a:p>
          <a:p>
            <a:pPr lvl="1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DDEA"/>
              </a:buClr>
              <a:buSzPct val="70000"/>
              <a:buFont typeface="Wingdings" pitchFamily="2" charset="2"/>
              <a:buChar char="n"/>
            </a:pPr>
            <a:r>
              <a:rPr lang="en-US" altLang="zh-CN" sz="2000" dirty="0">
                <a:latin typeface="Arial" pitchFamily="34" charset="0"/>
              </a:rPr>
              <a:t>Web (10B videos watched / m</a:t>
            </a:r>
            <a:r>
              <a:rPr lang="en-US" altLang="ko-KR" sz="2000" dirty="0">
                <a:latin typeface="Arial" pitchFamily="34" charset="0"/>
                <a:ea typeface="Gulim" pitchFamily="34" charset="-127"/>
              </a:rPr>
              <a:t>o.</a:t>
            </a:r>
            <a:r>
              <a:rPr lang="en-US" altLang="zh-CN" sz="2000" dirty="0">
                <a:latin typeface="Arial" pitchFamily="34" charset="0"/>
              </a:rPr>
              <a:t>)</a:t>
            </a:r>
            <a:endParaRPr lang="en-US" altLang="ko-KR" sz="2000" dirty="0">
              <a:latin typeface="Arial" pitchFamily="34" charset="0"/>
              <a:ea typeface="Gulim" pitchFamily="34" charset="-127"/>
            </a:endParaRPr>
          </a:p>
          <a:p>
            <a:pPr lvl="1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DDEA"/>
              </a:buClr>
              <a:buSzPct val="70000"/>
              <a:buFont typeface="Wingdings" pitchFamily="2" charset="2"/>
              <a:buChar char="n"/>
            </a:pPr>
            <a:r>
              <a:rPr lang="en-US" altLang="zh-CN" sz="2000" dirty="0">
                <a:latin typeface="Arial" pitchFamily="34" charset="0"/>
              </a:rPr>
              <a:t>Digital photos (500 billion / year)</a:t>
            </a:r>
          </a:p>
          <a:p>
            <a:pPr lvl="1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DDEA"/>
              </a:buClr>
              <a:buSzPct val="70000"/>
              <a:buFont typeface="Wingdings" pitchFamily="2" charset="2"/>
              <a:buChar char="n"/>
            </a:pPr>
            <a:r>
              <a:rPr lang="en-US" altLang="zh-CN" sz="2000" dirty="0">
                <a:latin typeface="Arial" pitchFamily="34" charset="0"/>
              </a:rPr>
              <a:t>All broadcast (70,000TB</a:t>
            </a:r>
            <a:r>
              <a:rPr lang="en-US" altLang="ko-KR" sz="2000" dirty="0">
                <a:latin typeface="Arial" pitchFamily="34" charset="0"/>
                <a:ea typeface="Gulim" pitchFamily="34" charset="-127"/>
              </a:rPr>
              <a:t> </a:t>
            </a:r>
            <a:r>
              <a:rPr lang="en-US" altLang="zh-CN" sz="2000" dirty="0">
                <a:latin typeface="Arial" pitchFamily="34" charset="0"/>
              </a:rPr>
              <a:t>/</a:t>
            </a:r>
            <a:r>
              <a:rPr lang="en-US" altLang="ko-KR" sz="2000" dirty="0">
                <a:latin typeface="Arial" pitchFamily="34" charset="0"/>
                <a:ea typeface="Gulim" pitchFamily="34" charset="-127"/>
              </a:rPr>
              <a:t> </a:t>
            </a:r>
            <a:r>
              <a:rPr lang="en-US" altLang="zh-CN" sz="2000" dirty="0">
                <a:latin typeface="Arial" pitchFamily="34" charset="0"/>
              </a:rPr>
              <a:t>year)</a:t>
            </a:r>
            <a:endParaRPr lang="en-US" altLang="ko-KR" sz="2000" dirty="0">
              <a:latin typeface="Arial" pitchFamily="34" charset="0"/>
              <a:ea typeface="Gulim" pitchFamily="34" charset="-127"/>
            </a:endParaRPr>
          </a:p>
          <a:p>
            <a:pPr lvl="1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DDEA"/>
              </a:buClr>
              <a:buSzPct val="70000"/>
              <a:buFont typeface="Wingdings" pitchFamily="2" charset="2"/>
              <a:buChar char="n"/>
            </a:pPr>
            <a:r>
              <a:rPr lang="en-US" altLang="ko-KR" sz="2000" dirty="0">
                <a:latin typeface="Arial" pitchFamily="34" charset="0"/>
                <a:ea typeface="Gulim" pitchFamily="34" charset="-127"/>
              </a:rPr>
              <a:t>Yahoo! </a:t>
            </a:r>
            <a:r>
              <a:rPr lang="en-US" altLang="ko-KR" sz="2000" dirty="0" err="1">
                <a:latin typeface="Arial" pitchFamily="34" charset="0"/>
                <a:ea typeface="Gulim" pitchFamily="34" charset="-127"/>
              </a:rPr>
              <a:t>Webmap</a:t>
            </a:r>
            <a:r>
              <a:rPr lang="en-US" altLang="ko-KR" sz="2000" dirty="0">
                <a:latin typeface="Arial" pitchFamily="34" charset="0"/>
                <a:ea typeface="Gulim" pitchFamily="34" charset="-127"/>
              </a:rPr>
              <a:t> (3 trillion links, 300TB compressed, 5PB disk)</a:t>
            </a:r>
          </a:p>
          <a:p>
            <a:pPr lvl="1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DDEA"/>
              </a:buClr>
              <a:buSzPct val="70000"/>
              <a:buFont typeface="Wingdings" pitchFamily="2" charset="2"/>
              <a:buChar char="n"/>
            </a:pPr>
            <a:r>
              <a:rPr lang="en-US" altLang="ko-KR" sz="2000" dirty="0">
                <a:latin typeface="Arial" pitchFamily="34" charset="0"/>
                <a:ea typeface="Gulim" pitchFamily="34" charset="-127"/>
              </a:rPr>
              <a:t>Human genome (2-30TB </a:t>
            </a:r>
            <a:r>
              <a:rPr lang="en-US" altLang="ko-KR" sz="2000" dirty="0" err="1">
                <a:latin typeface="Arial" pitchFamily="34" charset="0"/>
                <a:ea typeface="Gulim" pitchFamily="34" charset="-127"/>
              </a:rPr>
              <a:t>uncomp</a:t>
            </a:r>
            <a:r>
              <a:rPr lang="en-US" altLang="ko-KR" sz="2000" dirty="0">
                <a:latin typeface="Arial" pitchFamily="34" charset="0"/>
                <a:ea typeface="Gulim" pitchFamily="34" charset="-127"/>
              </a:rPr>
              <a:t>.)</a:t>
            </a:r>
            <a:endParaRPr lang="en-US" altLang="zh-CN" sz="1800" dirty="0">
              <a:latin typeface="Arial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9512" y="44624"/>
            <a:ext cx="4244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Examples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9552" y="5882845"/>
            <a:ext cx="31918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“</a:t>
            </a:r>
            <a:r>
              <a:rPr lang="zh-CN" altLang="en-US" sz="3600" b="1" dirty="0">
                <a:solidFill>
                  <a:srgbClr val="FF0000"/>
                </a:solidFill>
              </a:rPr>
              <a:t>大数据时代</a:t>
            </a:r>
            <a:r>
              <a:rPr lang="en-US" altLang="zh-CN" sz="3600" b="1" dirty="0">
                <a:solidFill>
                  <a:srgbClr val="FF0000"/>
                </a:solidFill>
              </a:rPr>
              <a:t>” 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91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3284984"/>
            <a:ext cx="5328592" cy="648072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0036A2"/>
                </a:solidFill>
                <a:latin typeface="Arial" charset="0"/>
                <a:ea typeface="宋体" pitchFamily="2" charset="-122"/>
                <a:cs typeface="+mn-cs"/>
              </a:rPr>
              <a:t>“Era of Big Data” – WHY?</a:t>
            </a:r>
            <a:endParaRPr lang="zh-CN" altLang="en-US" sz="3200" b="1" dirty="0">
              <a:solidFill>
                <a:srgbClr val="0036A2"/>
              </a:solidFill>
              <a:latin typeface="Arial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71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16633"/>
            <a:ext cx="7543800" cy="576064"/>
          </a:xfrm>
        </p:spPr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大数据推手：存储能力提升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92" y="1671930"/>
            <a:ext cx="6963508" cy="4955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2411760" y="1052736"/>
            <a:ext cx="1872208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483768" y="1092203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模拟信号到数字信号的转变</a:t>
            </a:r>
          </a:p>
        </p:txBody>
      </p:sp>
    </p:spTree>
    <p:extLst>
      <p:ext uri="{BB962C8B-B14F-4D97-AF65-F5344CB8AC3E}">
        <p14:creationId xmlns:p14="http://schemas.microsoft.com/office/powerpoint/2010/main" val="265437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695591" cy="504056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+mn-ea"/>
                <a:ea typeface="+mn-ea"/>
              </a:rPr>
              <a:t>大数据推手：计算能力提升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7" y="1556792"/>
            <a:ext cx="6904526" cy="4964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2699792" y="980728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计算能力的显著提升</a:t>
            </a:r>
          </a:p>
        </p:txBody>
      </p:sp>
    </p:spTree>
    <p:extLst>
      <p:ext uri="{BB962C8B-B14F-4D97-AF65-F5344CB8AC3E}">
        <p14:creationId xmlns:p14="http://schemas.microsoft.com/office/powerpoint/2010/main" val="101784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6917348" cy="491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107504" y="188640"/>
            <a:ext cx="8695591" cy="504056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Gulim" pitchFamily="34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Verdana" pitchFamily="34" charset="0"/>
                <a:ea typeface="Gulim" pitchFamily="34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Verdana" pitchFamily="34" charset="0"/>
                <a:ea typeface="Gulim" pitchFamily="34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Verdana" pitchFamily="34" charset="0"/>
                <a:ea typeface="Gulim" pitchFamily="34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Verdana" pitchFamily="34" charset="0"/>
                <a:ea typeface="Gulim" pitchFamily="34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HY헤드라인M" pitchFamily="2" charset="-127"/>
                <a:ea typeface="HY헤드라인M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HY헤드라인M" pitchFamily="2" charset="-127"/>
                <a:ea typeface="HY헤드라인M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HY헤드라인M" pitchFamily="2" charset="-127"/>
                <a:ea typeface="HY헤드라인M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HY헤드라인M" pitchFamily="2" charset="-127"/>
                <a:ea typeface="HY헤드라인M" pitchFamily="2" charset="-127"/>
              </a:defRPr>
            </a:lvl9pPr>
          </a:lstStyle>
          <a:p>
            <a:r>
              <a:rPr lang="zh-CN" altLang="en-US" kern="0" dirty="0">
                <a:latin typeface="+mn-ea"/>
                <a:ea typeface="+mn-ea"/>
              </a:rPr>
              <a:t>大数据推手：海量数据生成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03648" y="1124744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传统各行各业数字化程度快速提升</a:t>
            </a:r>
          </a:p>
        </p:txBody>
      </p:sp>
    </p:spTree>
    <p:extLst>
      <p:ext uri="{BB962C8B-B14F-4D97-AF65-F5344CB8AC3E}">
        <p14:creationId xmlns:p14="http://schemas.microsoft.com/office/powerpoint/2010/main" val="3213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1556793"/>
            <a:ext cx="6917392" cy="720080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36A2"/>
                </a:solidFill>
                <a:latin typeface="+mn-ea"/>
                <a:ea typeface="+mn-ea"/>
              </a:rPr>
              <a:t>新兴无线传感器和社交媒体的兴起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EBFB1032-EA64-7144-B003-9BCC9D94B503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755576" y="2636912"/>
            <a:ext cx="4065857" cy="2325260"/>
            <a:chOff x="320661" y="1694798"/>
            <a:chExt cx="4065857" cy="2325260"/>
          </a:xfrm>
        </p:grpSpPr>
        <p:pic>
          <p:nvPicPr>
            <p:cNvPr id="6" name="Picture 8" descr="Screen shot 2013-01-13 at 5.24.36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73" y="1694798"/>
              <a:ext cx="1092761" cy="1806907"/>
            </a:xfrm>
            <a:prstGeom prst="rect">
              <a:avLst/>
            </a:prstGeom>
          </p:spPr>
        </p:pic>
        <p:sp>
          <p:nvSpPr>
            <p:cNvPr id="7" name="TextBox 17"/>
            <p:cNvSpPr txBox="1"/>
            <p:nvPr/>
          </p:nvSpPr>
          <p:spPr>
            <a:xfrm>
              <a:off x="320661" y="3312172"/>
              <a:ext cx="40658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C00000"/>
                  </a:solidFill>
                </a:rPr>
                <a:t>社交媒体和网络</a:t>
              </a:r>
              <a:endParaRPr lang="en-US" altLang="zh-CN" sz="2000" b="1" dirty="0">
                <a:solidFill>
                  <a:srgbClr val="C00000"/>
                </a:solidFill>
              </a:endParaRPr>
            </a:p>
            <a:p>
              <a:r>
                <a:rPr lang="en-US" sz="2000" dirty="0"/>
                <a:t>(all of us are generating data)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2735534"/>
            <a:ext cx="4407297" cy="1872695"/>
            <a:chOff x="5508104" y="2482368"/>
            <a:chExt cx="4407297" cy="1872695"/>
          </a:xfrm>
        </p:grpSpPr>
        <p:pic>
          <p:nvPicPr>
            <p:cNvPr id="9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4248" y="2482368"/>
              <a:ext cx="797063" cy="797063"/>
            </a:xfrm>
            <a:prstGeom prst="rect">
              <a:avLst/>
            </a:prstGeom>
          </p:spPr>
        </p:pic>
        <p:pic>
          <p:nvPicPr>
            <p:cNvPr id="10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8104" y="2492896"/>
              <a:ext cx="877460" cy="795663"/>
            </a:xfrm>
            <a:prstGeom prst="rect">
              <a:avLst/>
            </a:prstGeom>
          </p:spPr>
        </p:pic>
        <p:sp>
          <p:nvSpPr>
            <p:cNvPr id="11" name="TextBox 19"/>
            <p:cNvSpPr txBox="1"/>
            <p:nvPr/>
          </p:nvSpPr>
          <p:spPr>
            <a:xfrm>
              <a:off x="5508104" y="3647177"/>
              <a:ext cx="44072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800000"/>
                  </a:solidFill>
                </a:rPr>
                <a:t>移动设备</a:t>
              </a:r>
              <a:endParaRPr lang="en-US" altLang="zh-CN" sz="2000" b="1" dirty="0">
                <a:solidFill>
                  <a:srgbClr val="800000"/>
                </a:solidFill>
              </a:endParaRPr>
            </a:p>
            <a:p>
              <a:r>
                <a:rPr lang="en-US" sz="2000" dirty="0"/>
                <a:t>(tracking all objects all the time)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214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621" y="1222482"/>
            <a:ext cx="7543800" cy="750414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3244F2"/>
                </a:solidFill>
              </a:rPr>
              <a:t>生成和使用数据的模式正在变化</a:t>
            </a:r>
            <a:r>
              <a:rPr lang="en-US" b="1" dirty="0">
                <a:solidFill>
                  <a:srgbClr val="3244F2"/>
                </a:solidFill>
              </a:rPr>
              <a:t>…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EBFB1032-EA64-7144-B003-9BCC9D94B50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 descr="Screen shot 2013-01-13 at 5.4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90" y="3190160"/>
            <a:ext cx="996168" cy="928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398" y="3190160"/>
            <a:ext cx="889834" cy="88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1600" y="2531555"/>
            <a:ext cx="5673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Calibri" panose="020F0502020204030204"/>
              </a:rPr>
              <a:t>传统模式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/>
              </a:rPr>
              <a:t>: </a:t>
            </a:r>
            <a:r>
              <a:rPr lang="zh-CN" altLang="en-US" sz="2000" b="1" dirty="0">
                <a:solidFill>
                  <a:srgbClr val="0000FF"/>
                </a:solidFill>
                <a:latin typeface="Calibri" panose="020F0502020204030204"/>
              </a:rPr>
              <a:t>少量公司生成数据，其它人使用数据</a:t>
            </a:r>
            <a:endParaRPr lang="en-US" sz="2000" dirty="0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269" y="3099234"/>
            <a:ext cx="1251853" cy="92956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3153737" y="3383003"/>
            <a:ext cx="1768562" cy="4866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039701" y="4454094"/>
            <a:ext cx="7717177" cy="1480932"/>
            <a:chOff x="779882" y="4466032"/>
            <a:chExt cx="7717177" cy="1480932"/>
          </a:xfrm>
        </p:grpSpPr>
        <p:pic>
          <p:nvPicPr>
            <p:cNvPr id="8" name="Picture 7" descr="Screen shot 2013-01-13 at 5.50.25 PM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671" y="5014950"/>
              <a:ext cx="1317519" cy="91420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779882" y="4466032"/>
              <a:ext cx="771717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b="1" dirty="0">
                  <a:solidFill>
                    <a:srgbClr val="FF0000"/>
                  </a:solidFill>
                  <a:latin typeface="Calibri" panose="020F0502020204030204"/>
                </a:rPr>
                <a:t>新型模式</a:t>
              </a:r>
              <a:r>
                <a:rPr lang="en-US" sz="2400" b="1" dirty="0">
                  <a:solidFill>
                    <a:srgbClr val="FF0000"/>
                  </a:solidFill>
                  <a:latin typeface="Calibri" panose="020F0502020204030204"/>
                </a:rPr>
                <a:t>: </a:t>
              </a:r>
              <a:r>
                <a:rPr lang="zh-CN" altLang="en-US" sz="2000" b="1" dirty="0">
                  <a:solidFill>
                    <a:srgbClr val="3244F2"/>
                  </a:solidFill>
                  <a:latin typeface="Calibri" panose="020F0502020204030204"/>
                </a:rPr>
                <a:t>所有人都在生成数据</a:t>
              </a:r>
              <a:r>
                <a:rPr lang="en-US" sz="2000" b="1" dirty="0">
                  <a:solidFill>
                    <a:srgbClr val="3244F2"/>
                  </a:solidFill>
                  <a:latin typeface="Calibri" panose="020F0502020204030204"/>
                </a:rPr>
                <a:t>,</a:t>
              </a:r>
              <a:r>
                <a:rPr lang="zh-CN" altLang="en-US" sz="2000" b="1" dirty="0">
                  <a:solidFill>
                    <a:srgbClr val="3244F2"/>
                  </a:solidFill>
                  <a:latin typeface="Calibri" panose="020F0502020204030204"/>
                </a:rPr>
                <a:t>所有人都在使用数据</a:t>
              </a:r>
              <a:endParaRPr lang="en-US" sz="2000" b="1" dirty="0">
                <a:solidFill>
                  <a:srgbClr val="3244F2"/>
                </a:solidFill>
                <a:latin typeface="Calibri" panose="020F0502020204030204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893918" y="5166866"/>
              <a:ext cx="1768562" cy="4866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2444" y="5017404"/>
              <a:ext cx="1251853" cy="929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11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31640" y="2060848"/>
            <a:ext cx="734481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到底什么是大数据？ </a:t>
            </a:r>
            <a:endParaRPr lang="en-US" altLang="zh-CN" sz="3600" b="1" dirty="0"/>
          </a:p>
        </p:txBody>
      </p:sp>
      <p:sp>
        <p:nvSpPr>
          <p:cNvPr id="5" name="矩形 4"/>
          <p:cNvSpPr/>
          <p:nvPr/>
        </p:nvSpPr>
        <p:spPr>
          <a:xfrm>
            <a:off x="1343337" y="3212976"/>
            <a:ext cx="6186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/>
              <a:t>大数据的真正内涵又是什么？</a:t>
            </a:r>
          </a:p>
        </p:txBody>
      </p:sp>
    </p:spTree>
    <p:extLst>
      <p:ext uri="{BB962C8B-B14F-4D97-AF65-F5344CB8AC3E}">
        <p14:creationId xmlns:p14="http://schemas.microsoft.com/office/powerpoint/2010/main" val="292190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512" y="836712"/>
            <a:ext cx="8143932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36A2"/>
                </a:solidFill>
              </a:rPr>
              <a:t>什么是大数据？</a:t>
            </a:r>
            <a:endParaRPr lang="en-US" altLang="zh-CN" sz="3200" b="1" dirty="0">
              <a:solidFill>
                <a:srgbClr val="0036A2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000000"/>
                </a:solidFill>
              </a:rPr>
              <a:t>Big data </a:t>
            </a:r>
            <a:r>
              <a:rPr lang="en-US" sz="2000" dirty="0">
                <a:solidFill>
                  <a:srgbClr val="000000"/>
                </a:solidFill>
              </a:rPr>
              <a:t>is a buzzword, or catch-phrase, used to describe a massive volume of both structured and unstructured data that is so large that it's difficult to process using traditional database and software techniques.  (</a:t>
            </a:r>
            <a:r>
              <a:rPr lang="en-US" dirty="0">
                <a:solidFill>
                  <a:srgbClr val="000000"/>
                </a:solidFill>
              </a:rPr>
              <a:t>IDC white paper, 2011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3" name="图片 2" descr="页面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66" y="3071810"/>
            <a:ext cx="5583508" cy="30718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7422" y="6215082"/>
            <a:ext cx="4000528" cy="327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</a:rPr>
              <a:t>Xingdong</a:t>
            </a:r>
            <a:r>
              <a:rPr lang="en-US" altLang="zh-CN" sz="1400" dirty="0">
                <a:solidFill>
                  <a:srgbClr val="000000"/>
                </a:solidFill>
              </a:rPr>
              <a:t> Wu et al., IEEE TKDE 2014</a:t>
            </a:r>
            <a:endParaRPr lang="zh-CN" altLang="en-US" sz="1400" dirty="0">
              <a:solidFill>
                <a:srgbClr val="0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96136" y="299695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EE5804"/>
                </a:solidFill>
              </a:rPr>
              <a:t>小数据 </a:t>
            </a:r>
            <a:r>
              <a:rPr lang="en-US" altLang="zh-CN" b="1" dirty="0">
                <a:solidFill>
                  <a:srgbClr val="EE5804"/>
                </a:solidFill>
              </a:rPr>
              <a:t>vs. </a:t>
            </a:r>
            <a:r>
              <a:rPr lang="zh-CN" altLang="en-US" b="1" dirty="0">
                <a:solidFill>
                  <a:srgbClr val="EE5804"/>
                </a:solidFill>
              </a:rPr>
              <a:t>大数据</a:t>
            </a:r>
          </a:p>
        </p:txBody>
      </p:sp>
    </p:spTree>
    <p:extLst>
      <p:ext uri="{BB962C8B-B14F-4D97-AF65-F5344CB8AC3E}">
        <p14:creationId xmlns:p14="http://schemas.microsoft.com/office/powerpoint/2010/main" val="248579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406" y="142852"/>
            <a:ext cx="8001056" cy="587441"/>
          </a:xfrm>
          <a:prstGeom prst="rect">
            <a:avLst/>
          </a:prstGeom>
          <a:noFill/>
        </p:spPr>
        <p:txBody>
          <a:bodyPr wrap="square" lIns="108000" tIns="108000" bIns="108000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大数据特征</a:t>
            </a: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0" y="785794"/>
            <a:ext cx="9144000" cy="1588"/>
          </a:xfrm>
          <a:prstGeom prst="lin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图片 6" descr="4-Vs-of-big-dat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785794"/>
            <a:ext cx="9144001" cy="592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1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47664" y="97468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FFFF"/>
                </a:solidFill>
              </a:rPr>
              <a:t>授课教师简介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7544" y="1196752"/>
            <a:ext cx="8229600" cy="52565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Gulim" pitchFamily="34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ulim" pitchFamily="34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ulim" pitchFamily="34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ulim" pitchFamily="34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ulim" pitchFamily="34" charset="-127"/>
              </a:defRPr>
            </a:lvl5pPr>
            <a:lvl6pPr marL="25146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kern="0" dirty="0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83568" y="1246546"/>
            <a:ext cx="7012620" cy="998968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Gulim" pitchFamily="34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Verdana" pitchFamily="34" charset="0"/>
                <a:ea typeface="Gulim" pitchFamily="34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Verdana" pitchFamily="34" charset="0"/>
                <a:ea typeface="Gulim" pitchFamily="34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Verdana" pitchFamily="34" charset="0"/>
                <a:ea typeface="Gulim" pitchFamily="34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Verdana" pitchFamily="34" charset="0"/>
                <a:ea typeface="Gulim" pitchFamily="34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HY헤드라인M" pitchFamily="2" charset="-127"/>
                <a:ea typeface="HY헤드라인M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HY헤드라인M" pitchFamily="2" charset="-127"/>
                <a:ea typeface="HY헤드라인M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HY헤드라인M" pitchFamily="2" charset="-127"/>
                <a:ea typeface="HY헤드라인M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HY헤드라인M" pitchFamily="2" charset="-127"/>
                <a:ea typeface="HY헤드라인M" pitchFamily="2" charset="-127"/>
              </a:defRPr>
            </a:lvl9pPr>
          </a:lstStyle>
          <a:p>
            <a:r>
              <a:rPr lang="zh-CN" altLang="en-US" sz="2400" b="1" kern="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邵俊明</a:t>
            </a:r>
            <a:r>
              <a:rPr lang="zh-CN" altLang="en-US" sz="24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24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lang="en-US" altLang="zh-CN" sz="20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20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教授、博导</a:t>
            </a:r>
            <a:r>
              <a:rPr lang="zh-CN" altLang="en-US" sz="20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、德国</a:t>
            </a:r>
            <a:r>
              <a:rPr lang="zh-CN" altLang="en-US" sz="20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洪堡学者</a:t>
            </a:r>
            <a:r>
              <a:rPr lang="en-US" altLang="zh-CN" sz="20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en-US" altLang="zh-CN" sz="24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488097"/>
            <a:ext cx="1697736" cy="17922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3568" y="2487195"/>
            <a:ext cx="8229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计算机学院大数据研究中心   数据挖掘实验室负责人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6388" y="3424296"/>
            <a:ext cx="7992888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科研及工作</a:t>
            </a:r>
            <a:r>
              <a:rPr lang="zh-CN" altLang="zh-CN" sz="2000" kern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经历</a:t>
            </a:r>
            <a:r>
              <a:rPr lang="zh-CN" altLang="en-US" sz="2000" kern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：</a:t>
            </a:r>
            <a:endParaRPr lang="en-US" altLang="zh-CN" sz="2000" kern="0" dirty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kern="0" dirty="0">
                <a:solidFill>
                  <a:srgbClr val="000000"/>
                </a:solidFill>
                <a:latin typeface="微软雅黑" pitchFamily="34" charset="-122"/>
              </a:rPr>
              <a:t>2008.09-2011.11: </a:t>
            </a:r>
            <a:r>
              <a:rPr lang="zh-CN" altLang="en-US" kern="0" dirty="0">
                <a:solidFill>
                  <a:srgbClr val="000000"/>
                </a:solidFill>
                <a:latin typeface="微软雅黑" pitchFamily="34" charset="-122"/>
              </a:rPr>
              <a:t>德国慕尼黑大学，数据挖掘中心，博士</a:t>
            </a:r>
            <a:endParaRPr lang="en-US" altLang="zh-CN" kern="0" dirty="0">
              <a:solidFill>
                <a:srgbClr val="000000"/>
              </a:solidFill>
              <a:latin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kern="0" dirty="0">
                <a:solidFill>
                  <a:srgbClr val="000000"/>
                </a:solidFill>
                <a:latin typeface="微软雅黑" pitchFamily="34" charset="-122"/>
              </a:rPr>
              <a:t>2011.11-2012.07: </a:t>
            </a:r>
            <a:r>
              <a:rPr lang="zh-CN" altLang="en-US" kern="0" dirty="0">
                <a:solidFill>
                  <a:srgbClr val="000000"/>
                </a:solidFill>
                <a:latin typeface="微软雅黑" pitchFamily="34" charset="-122"/>
              </a:rPr>
              <a:t>德国慕尼黑工业大学，大脑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</a:rPr>
              <a:t>科学实验室</a:t>
            </a:r>
            <a:r>
              <a:rPr lang="zh-CN" altLang="en-US" kern="0" dirty="0">
                <a:solidFill>
                  <a:srgbClr val="000000"/>
                </a:solidFill>
                <a:latin typeface="微软雅黑" pitchFamily="34" charset="-122"/>
              </a:rPr>
              <a:t>，博士后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kern="0" dirty="0">
                <a:solidFill>
                  <a:srgbClr val="000000"/>
                </a:solidFill>
                <a:latin typeface="微软雅黑" pitchFamily="34" charset="-122"/>
              </a:rPr>
              <a:t>2012.08-2014.07: </a:t>
            </a:r>
            <a:r>
              <a:rPr lang="zh-CN" altLang="en-US" kern="0" dirty="0">
                <a:solidFill>
                  <a:srgbClr val="000000"/>
                </a:solidFill>
                <a:latin typeface="微软雅黑" pitchFamily="34" charset="-122"/>
              </a:rPr>
              <a:t>德国美因茨大学，数据挖掘小组，洪堡学者</a:t>
            </a:r>
            <a:endParaRPr lang="en-US" altLang="zh-CN" kern="0" dirty="0">
              <a:solidFill>
                <a:srgbClr val="000000"/>
              </a:solidFill>
              <a:latin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kern="0" dirty="0">
                <a:solidFill>
                  <a:srgbClr val="000000"/>
                </a:solidFill>
                <a:latin typeface="微软雅黑" pitchFamily="34" charset="-122"/>
              </a:rPr>
              <a:t>2013.12-</a:t>
            </a:r>
            <a:r>
              <a:rPr lang="zh-CN" altLang="en-US" kern="0" dirty="0">
                <a:solidFill>
                  <a:srgbClr val="000000"/>
                </a:solidFill>
                <a:latin typeface="微软雅黑" pitchFamily="34" charset="-122"/>
              </a:rPr>
              <a:t>至今： 电子科技大学，计算机学院</a:t>
            </a:r>
            <a:r>
              <a:rPr lang="en-US" altLang="zh-CN" kern="0" dirty="0">
                <a:solidFill>
                  <a:srgbClr val="000000"/>
                </a:solidFill>
                <a:latin typeface="微软雅黑" pitchFamily="34" charset="-122"/>
              </a:rPr>
              <a:t>/</a:t>
            </a:r>
            <a:r>
              <a:rPr lang="zh-CN" altLang="en-US" kern="0" dirty="0">
                <a:solidFill>
                  <a:srgbClr val="000000"/>
                </a:solidFill>
                <a:latin typeface="微软雅黑" pitchFamily="34" charset="-122"/>
              </a:rPr>
              <a:t>大数据研究中心，教授</a:t>
            </a:r>
            <a:endParaRPr lang="en-US" altLang="zh-CN" kern="0" dirty="0">
              <a:solidFill>
                <a:srgbClr val="000000"/>
              </a:solidFill>
              <a:latin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EFACFC-2B73-4D4C-8F23-649745EA75B4}"/>
              </a:ext>
            </a:extLst>
          </p:cNvPr>
          <p:cNvSpPr txBox="1"/>
          <p:nvPr/>
        </p:nvSpPr>
        <p:spPr>
          <a:xfrm>
            <a:off x="2425682" y="6020179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00000"/>
                </a:solidFill>
              </a:rPr>
              <a:t>网站</a:t>
            </a:r>
            <a:r>
              <a:rPr kumimoji="1" lang="zh-CN" altLang="en-US" dirty="0" smtClean="0">
                <a:solidFill>
                  <a:srgbClr val="000000"/>
                </a:solidFill>
              </a:rPr>
              <a:t>：</a:t>
            </a:r>
            <a:r>
              <a:rPr kumimoji="1" lang="en-US" altLang="zh-CN" dirty="0" smtClean="0">
                <a:solidFill>
                  <a:srgbClr val="000000"/>
                </a:solidFill>
              </a:rPr>
              <a:t>dm.uestc.edu.cn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67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6" y="4065612"/>
            <a:ext cx="42957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76238" y="44624"/>
            <a:ext cx="8534400" cy="43177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itchFamily="49" charset="-122"/>
                <a:ea typeface="黑体" pitchFamily="49" charset="-122"/>
              </a:rPr>
              <a:t>知识发现	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73135" y="1412776"/>
            <a:ext cx="8504238" cy="1517716"/>
          </a:xfrm>
          <a:ln w="15875">
            <a:solidFill>
              <a:srgbClr val="000000"/>
            </a:solidFill>
            <a:prstDash val="lgDash"/>
          </a:ln>
        </p:spPr>
        <p:txBody>
          <a:bodyPr tIns="108000"/>
          <a:lstStyle/>
          <a:p>
            <a:pPr marL="0" indent="0" eaLnBrk="1" hangingPunct="1">
              <a:buNone/>
            </a:pPr>
            <a:r>
              <a:rPr lang="zh-CN" altLang="en-US" dirty="0">
                <a:latin typeface="+mn-ea"/>
                <a:ea typeface="+mn-ea"/>
              </a:rPr>
              <a:t>我们浸没在数据的海洋，却渴望知识的淡水</a:t>
            </a:r>
            <a:r>
              <a:rPr lang="zh-CN" altLang="en-US" b="1" dirty="0" smtClean="0">
                <a:latin typeface="+mn-ea"/>
                <a:ea typeface="+mn-ea"/>
              </a:rPr>
              <a:t>！</a:t>
            </a:r>
            <a:endParaRPr lang="en-US" altLang="zh-CN" b="1" dirty="0" smtClean="0">
              <a:latin typeface="+mn-ea"/>
              <a:ea typeface="+mn-ea"/>
            </a:endParaRPr>
          </a:p>
          <a:p>
            <a:pPr marL="0" indent="0" algn="ctr" eaLnBrk="1" hangingPunct="1">
              <a:spcBef>
                <a:spcPts val="2400"/>
              </a:spcBef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+mn-ea"/>
                <a:ea typeface="+mn-ea"/>
              </a:rPr>
              <a:t>解决</a:t>
            </a:r>
            <a:r>
              <a:rPr lang="zh-CN" altLang="en-US" b="1" dirty="0">
                <a:solidFill>
                  <a:srgbClr val="C00000"/>
                </a:solidFill>
                <a:latin typeface="+mn-ea"/>
                <a:ea typeface="+mn-ea"/>
              </a:rPr>
              <a:t>方法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：</a:t>
            </a:r>
            <a:r>
              <a:rPr lang="zh-CN" altLang="en-US" dirty="0">
                <a:solidFill>
                  <a:srgbClr val="0036A2"/>
                </a:solidFill>
                <a:latin typeface="+mn-ea"/>
                <a:ea typeface="+mn-ea"/>
              </a:rPr>
              <a:t>数据</a:t>
            </a:r>
            <a:r>
              <a:rPr lang="zh-CN" altLang="en-US" dirty="0" smtClean="0">
                <a:solidFill>
                  <a:srgbClr val="0036A2"/>
                </a:solidFill>
                <a:latin typeface="+mn-ea"/>
                <a:ea typeface="+mn-ea"/>
              </a:rPr>
              <a:t>挖掘</a:t>
            </a:r>
            <a:endParaRPr lang="zh-CN" altLang="en-US" b="1" dirty="0">
              <a:solidFill>
                <a:srgbClr val="0036A2"/>
              </a:solidFill>
              <a:latin typeface="+mn-ea"/>
              <a:ea typeface="+mn-ea"/>
            </a:endParaRPr>
          </a:p>
        </p:txBody>
      </p:sp>
      <p:sp>
        <p:nvSpPr>
          <p:cNvPr id="19461" name="Rectangle 4"/>
          <p:cNvSpPr>
            <a:spLocks noChangeArrowheads="1"/>
          </p:cNvSpPr>
          <p:nvPr/>
        </p:nvSpPr>
        <p:spPr bwMode="auto">
          <a:xfrm>
            <a:off x="1690688" y="3643314"/>
            <a:ext cx="1416050" cy="4445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/>
          <a:p>
            <a:r>
              <a:rPr lang="zh-CN" altLang="en-US" sz="2800" b="1" dirty="0"/>
              <a:t>数据矿山</a:t>
            </a:r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4692651" y="4622801"/>
            <a:ext cx="1249362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4643438" y="4089410"/>
            <a:ext cx="1304925" cy="40229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036A2"/>
                </a:solidFill>
                <a:latin typeface="黑体" pitchFamily="49" charset="-122"/>
                <a:ea typeface="黑体" pitchFamily="49" charset="-122"/>
              </a:rPr>
              <a:t>数据挖掘</a:t>
            </a:r>
            <a:endParaRPr lang="zh-CN" altLang="en-US" sz="2000" b="1" dirty="0">
              <a:solidFill>
                <a:srgbClr val="0036A2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9464" name="图片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78568" y="4089410"/>
            <a:ext cx="2851150" cy="207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5" name="Rectangle 5"/>
          <p:cNvSpPr>
            <a:spLocks noChangeArrowheads="1"/>
          </p:cNvSpPr>
          <p:nvPr/>
        </p:nvSpPr>
        <p:spPr bwMode="auto">
          <a:xfrm>
            <a:off x="6797706" y="3571876"/>
            <a:ext cx="1584325" cy="5349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/>
          <a:p>
            <a:r>
              <a:rPr lang="zh-CN" altLang="en-US" sz="2800" b="1" dirty="0"/>
              <a:t>有用信息</a:t>
            </a:r>
          </a:p>
        </p:txBody>
      </p:sp>
    </p:spTree>
    <p:extLst>
      <p:ext uri="{BB962C8B-B14F-4D97-AF65-F5344CB8AC3E}">
        <p14:creationId xmlns:p14="http://schemas.microsoft.com/office/powerpoint/2010/main" val="334124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/>
      <p:bldP spid="19462" grpId="0" animBg="1"/>
      <p:bldP spid="19463" grpId="0"/>
      <p:bldP spid="1946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ChangeArrowheads="1"/>
          </p:cNvSpPr>
          <p:nvPr/>
        </p:nvSpPr>
        <p:spPr bwMode="auto">
          <a:xfrm>
            <a:off x="179512" y="188640"/>
            <a:ext cx="8431213" cy="459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562" tIns="46038" rIns="182562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</a:pPr>
            <a:r>
              <a:rPr kumimoji="1" lang="zh-CN" altLang="en-US" sz="2800" b="1">
                <a:solidFill>
                  <a:schemeClr val="bg1"/>
                </a:solidFill>
                <a:latin typeface="+mn-ea"/>
                <a:ea typeface="+mn-ea"/>
              </a:rPr>
              <a:t>数据挖掘的发展</a:t>
            </a:r>
          </a:p>
        </p:txBody>
      </p:sp>
      <p:sp>
        <p:nvSpPr>
          <p:cNvPr id="450563" name="Rectangle 3"/>
          <p:cNvSpPr>
            <a:spLocks noChangeArrowheads="1"/>
          </p:cNvSpPr>
          <p:nvPr/>
        </p:nvSpPr>
        <p:spPr bwMode="auto">
          <a:xfrm>
            <a:off x="323528" y="1196752"/>
            <a:ext cx="8415338" cy="5012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562" tIns="46038" rIns="182562" bIns="46038">
            <a:spAutoFit/>
          </a:bodyPr>
          <a:lstStyle>
            <a:lvl1pPr marL="450850" indent="-450850">
              <a:spcBef>
                <a:spcPct val="20000"/>
              </a:spcBef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</a:defRPr>
            </a:lvl1pPr>
            <a:lvl2pPr marL="1044575" indent="-403225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华文仿宋" panose="02010600040101010101" pitchFamily="2" charset="-122"/>
              </a:defRPr>
            </a:lvl2pPr>
            <a:lvl3pPr marL="1614488" indent="-379413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073275" indent="-163513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492375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949575" indent="-2286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406775" indent="-2286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63975" indent="-2286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321175" indent="-2286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2000" b="0" u="sng" dirty="0">
                <a:effectLst/>
              </a:rPr>
              <a:t>1989 IJCAI</a:t>
            </a:r>
            <a:r>
              <a:rPr lang="zh-CN" altLang="en-US" sz="2000" b="0" u="sng" dirty="0">
                <a:effectLst/>
              </a:rPr>
              <a:t>会议： 数据库中的知识发现讨论专题</a:t>
            </a:r>
            <a:endParaRPr lang="zh-CN" altLang="zh-CN" sz="2000" b="0" u="sng" dirty="0">
              <a:effectLst/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altLang="zh-CN" sz="1800" b="0" dirty="0">
                <a:effectLst/>
              </a:rPr>
              <a:t>Knowledge Discovery in Databases (G. </a:t>
            </a:r>
            <a:r>
              <a:rPr lang="en-US" altLang="zh-CN" sz="1800" b="0" dirty="0" err="1">
                <a:effectLst/>
              </a:rPr>
              <a:t>Piatetsky</a:t>
            </a:r>
            <a:r>
              <a:rPr lang="en-US" altLang="zh-CN" sz="1800" b="0" dirty="0">
                <a:effectLst/>
              </a:rPr>
              <a:t>-Shapiro and W. Frawley, 1991)</a:t>
            </a:r>
            <a:endParaRPr lang="en-US" altLang="zh-CN" sz="1800" b="0" u="sng" dirty="0">
              <a:effectLst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2000" b="0" u="sng" dirty="0">
                <a:effectLst/>
              </a:rPr>
              <a:t>1991-1994 KDD</a:t>
            </a:r>
            <a:r>
              <a:rPr lang="zh-CN" altLang="en-US" sz="2000" b="0" u="sng" dirty="0">
                <a:effectLst/>
              </a:rPr>
              <a:t>讨论专题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altLang="zh-CN" sz="1800" b="0" dirty="0">
                <a:effectLst/>
              </a:rPr>
              <a:t>Advances in Knowledge Discovery and Data Mining (U. Fayyad, G. </a:t>
            </a:r>
            <a:r>
              <a:rPr lang="en-US" altLang="zh-CN" sz="1800" b="0" dirty="0" err="1">
                <a:effectLst/>
              </a:rPr>
              <a:t>Piatetsky</a:t>
            </a:r>
            <a:r>
              <a:rPr lang="en-US" altLang="zh-CN" sz="1800" b="0" dirty="0">
                <a:effectLst/>
              </a:rPr>
              <a:t>-Shapiro, P. Smyth, and R. </a:t>
            </a:r>
            <a:r>
              <a:rPr lang="en-US" altLang="zh-CN" sz="1800" b="0" dirty="0" err="1">
                <a:effectLst/>
              </a:rPr>
              <a:t>Uthurusamy</a:t>
            </a:r>
            <a:r>
              <a:rPr lang="en-US" altLang="zh-CN" sz="1800" b="0" dirty="0">
                <a:effectLst/>
              </a:rPr>
              <a:t>, 1996)</a:t>
            </a:r>
            <a:endParaRPr lang="en-US" altLang="zh-CN" sz="1800" b="0" u="sng" dirty="0">
              <a:effectLst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2000" b="0" u="sng" dirty="0">
                <a:effectLst/>
              </a:rPr>
              <a:t>1995-1998 KDD</a:t>
            </a:r>
            <a:r>
              <a:rPr lang="zh-CN" altLang="en-US" sz="2000" b="0" u="sng" dirty="0">
                <a:effectLst/>
              </a:rPr>
              <a:t>国际会议</a:t>
            </a:r>
            <a:r>
              <a:rPr lang="zh-CN" altLang="zh-CN" sz="2000" b="0" u="sng" dirty="0">
                <a:effectLst/>
              </a:rPr>
              <a:t> (</a:t>
            </a:r>
            <a:r>
              <a:rPr lang="en-US" altLang="zh-CN" sz="2000" b="0" u="sng" dirty="0">
                <a:effectLst/>
              </a:rPr>
              <a:t>KDD’95-98)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altLang="zh-CN" sz="1800" b="0" dirty="0">
                <a:effectLst/>
              </a:rPr>
              <a:t>Journal of Data Mining and Knowledge Discovery (1997)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2000" b="0" u="sng" dirty="0">
                <a:effectLst/>
              </a:rPr>
              <a:t>1998 ACM SIGKDD, SIGKDD’1999-2002 </a:t>
            </a:r>
            <a:r>
              <a:rPr lang="zh-CN" altLang="en-US" sz="2000" b="0" u="sng" dirty="0">
                <a:effectLst/>
              </a:rPr>
              <a:t>会议</a:t>
            </a:r>
            <a:r>
              <a:rPr lang="en-US" altLang="zh-CN" sz="2000" b="0" u="sng" dirty="0">
                <a:effectLst/>
              </a:rPr>
              <a:t>,</a:t>
            </a:r>
            <a:r>
              <a:rPr lang="zh-CN" altLang="en-US" sz="2000" b="0" u="sng" dirty="0">
                <a:effectLst/>
              </a:rPr>
              <a:t>以及</a:t>
            </a:r>
            <a:r>
              <a:rPr lang="en-US" altLang="zh-CN" sz="2000" b="0" u="sng" dirty="0">
                <a:effectLst/>
              </a:rPr>
              <a:t>SIGKDD Explorations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zh-CN" altLang="en-US" sz="2000" b="0" u="sng" dirty="0">
                <a:effectLst/>
              </a:rPr>
              <a:t>数据挖掘方面更多的国际会议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altLang="zh-CN" sz="1800" b="0" dirty="0" smtClean="0">
                <a:effectLst/>
              </a:rPr>
              <a:t>ICDM, SDM, PKDD, PAKDD</a:t>
            </a:r>
            <a:r>
              <a:rPr lang="en-US" altLang="zh-CN" sz="1800" b="0" dirty="0">
                <a:effectLst/>
              </a:rPr>
              <a:t>, WWW, </a:t>
            </a:r>
            <a:r>
              <a:rPr lang="en-US" altLang="zh-CN" sz="1800" b="0" dirty="0" err="1" smtClean="0">
                <a:effectLst/>
              </a:rPr>
              <a:t>DaWaK</a:t>
            </a:r>
            <a:r>
              <a:rPr lang="en-US" altLang="zh-CN" sz="1800" b="0" dirty="0">
                <a:effectLst/>
              </a:rPr>
              <a:t>,</a:t>
            </a:r>
            <a:r>
              <a:rPr lang="en-US" altLang="zh-CN" sz="1800" b="0" dirty="0" smtClean="0">
                <a:effectLst/>
              </a:rPr>
              <a:t> </a:t>
            </a:r>
            <a:r>
              <a:rPr lang="en-US" altLang="zh-CN" sz="1800" b="0" dirty="0">
                <a:effectLst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0747358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00100" y="2571744"/>
            <a:ext cx="6853158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0036A2"/>
                </a:solidFill>
                <a:latin typeface="微软雅黑" pitchFamily="34" charset="-122"/>
                <a:ea typeface="微软雅黑" pitchFamily="34" charset="-122"/>
              </a:rPr>
              <a:t>数据挖掘到底能带给我们什么</a:t>
            </a:r>
            <a:endParaRPr lang="en-US" altLang="zh-CN" sz="4000" b="1" dirty="0">
              <a:solidFill>
                <a:srgbClr val="0036A2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4000" b="1" dirty="0">
              <a:solidFill>
                <a:srgbClr val="0036A2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8000" b="1" dirty="0">
                <a:solidFill>
                  <a:srgbClr val="0036A2"/>
                </a:solidFill>
                <a:latin typeface="微软雅黑" pitchFamily="34" charset="-122"/>
                <a:ea typeface="微软雅黑" pitchFamily="34" charset="-122"/>
              </a:rPr>
              <a:t>？？</a:t>
            </a:r>
          </a:p>
        </p:txBody>
      </p:sp>
    </p:spTree>
    <p:extLst>
      <p:ext uri="{BB962C8B-B14F-4D97-AF65-F5344CB8AC3E}">
        <p14:creationId xmlns:p14="http://schemas.microsoft.com/office/powerpoint/2010/main" val="39233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62826"/>
            <a:ext cx="7776864" cy="52987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3200" b="1" dirty="0">
                <a:latin typeface="微软雅黑" pitchFamily="34" charset="-122"/>
                <a:ea typeface="微软雅黑" pitchFamily="34" charset="-122"/>
              </a:rPr>
              <a:t>Example——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流感预测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1624" y="1527175"/>
            <a:ext cx="8734872" cy="4572000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latin typeface="Heiti SC Medium" pitchFamily="2" charset="-128"/>
                <a:ea typeface="Heiti SC Medium" pitchFamily="2" charset="-128"/>
              </a:rPr>
              <a:t>2009</a:t>
            </a:r>
            <a:r>
              <a:rPr lang="zh-CN" altLang="en-US" sz="2400" dirty="0">
                <a:latin typeface="Heiti SC Medium" pitchFamily="2" charset="-128"/>
                <a:ea typeface="Heiti SC Medium" pitchFamily="2" charset="-128"/>
              </a:rPr>
              <a:t>年，</a:t>
            </a:r>
            <a:r>
              <a:rPr lang="en-US" altLang="zh-CN" sz="2400" dirty="0">
                <a:latin typeface="Heiti SC Medium" pitchFamily="2" charset="-128"/>
                <a:ea typeface="Heiti SC Medium" pitchFamily="2" charset="-128"/>
              </a:rPr>
              <a:t>H1N1</a:t>
            </a:r>
            <a:r>
              <a:rPr lang="zh-CN" altLang="en-US" sz="2400" dirty="0">
                <a:latin typeface="Heiti SC Medium" pitchFamily="2" charset="-128"/>
                <a:ea typeface="Heiti SC Medium" pitchFamily="2" charset="-128"/>
              </a:rPr>
              <a:t>病毒流行的时候，几位</a:t>
            </a:r>
            <a:r>
              <a:rPr lang="en-US" altLang="zh-CN" sz="2400" dirty="0">
                <a:latin typeface="Heiti SC Medium" pitchFamily="2" charset="-128"/>
                <a:ea typeface="Heiti SC Medium" pitchFamily="2" charset="-128"/>
              </a:rPr>
              <a:t>Google </a:t>
            </a:r>
            <a:r>
              <a:rPr lang="zh-CN" altLang="en-US" sz="2400" dirty="0">
                <a:latin typeface="Heiti SC Medium" pitchFamily="2" charset="-128"/>
                <a:ea typeface="Heiti SC Medium" pitchFamily="2" charset="-128"/>
              </a:rPr>
              <a:t>工程师在著名的</a:t>
            </a:r>
            <a:r>
              <a:rPr lang="en-US" altLang="zh-CN" sz="2400" dirty="0">
                <a:latin typeface="Heiti SC Medium" pitchFamily="2" charset="-128"/>
                <a:ea typeface="Heiti SC Medium" pitchFamily="2" charset="-128"/>
              </a:rPr>
              <a:t>《</a:t>
            </a:r>
            <a:r>
              <a:rPr lang="zh-CN" altLang="en-US" sz="2400" dirty="0">
                <a:latin typeface="Heiti SC Medium" pitchFamily="2" charset="-128"/>
                <a:ea typeface="Heiti SC Medium" pitchFamily="2" charset="-128"/>
              </a:rPr>
              <a:t>自然</a:t>
            </a:r>
            <a:r>
              <a:rPr lang="en-US" altLang="zh-CN" sz="2400" dirty="0">
                <a:latin typeface="Heiti SC Medium" pitchFamily="2" charset="-128"/>
                <a:ea typeface="Heiti SC Medium" pitchFamily="2" charset="-128"/>
              </a:rPr>
              <a:t>》</a:t>
            </a:r>
            <a:r>
              <a:rPr lang="zh-CN" altLang="en-US" sz="2400" dirty="0">
                <a:latin typeface="Heiti SC Medium" pitchFamily="2" charset="-128"/>
                <a:ea typeface="Heiti SC Medium" pitchFamily="2" charset="-128"/>
              </a:rPr>
              <a:t>科学期刊中发表了一篇论文。他们透过美国最常使用的前</a:t>
            </a:r>
            <a:r>
              <a:rPr lang="en-US" altLang="zh-CN" sz="2400" dirty="0">
                <a:latin typeface="Heiti SC Medium" pitchFamily="2" charset="-128"/>
                <a:ea typeface="Heiti SC Medium" pitchFamily="2" charset="-128"/>
              </a:rPr>
              <a:t>5000</a:t>
            </a:r>
            <a:r>
              <a:rPr lang="zh-CN" altLang="en-US" sz="2400" dirty="0">
                <a:latin typeface="Heiti SC Medium" pitchFamily="2" charset="-128"/>
                <a:ea typeface="Heiti SC Medium" pitchFamily="2" charset="-128"/>
              </a:rPr>
              <a:t>万个搜寻关键字，再与疾管局</a:t>
            </a:r>
            <a:r>
              <a:rPr lang="en-US" altLang="zh-CN" sz="2400" dirty="0">
                <a:latin typeface="Heiti SC Medium" pitchFamily="2" charset="-128"/>
                <a:ea typeface="Heiti SC Medium" pitchFamily="2" charset="-128"/>
              </a:rPr>
              <a:t>2003-2008</a:t>
            </a:r>
            <a:r>
              <a:rPr lang="zh-CN" altLang="en-US" sz="2400" dirty="0">
                <a:latin typeface="Heiti SC Medium" pitchFamily="2" charset="-128"/>
                <a:ea typeface="Heiti SC Medium" pitchFamily="2" charset="-128"/>
              </a:rPr>
              <a:t>年间的流感传播资料加以比对，用高达</a:t>
            </a:r>
            <a:r>
              <a:rPr lang="en-US" altLang="zh-CN" sz="2400" dirty="0">
                <a:latin typeface="Heiti SC Medium" pitchFamily="2" charset="-128"/>
                <a:ea typeface="Heiti SC Medium" pitchFamily="2" charset="-128"/>
              </a:rPr>
              <a:t>4.5</a:t>
            </a:r>
            <a:r>
              <a:rPr lang="zh-CN" altLang="en-US" sz="2400" dirty="0">
                <a:latin typeface="Heiti SC Medium" pitchFamily="2" charset="-128"/>
                <a:ea typeface="Heiti SC Medium" pitchFamily="2" charset="-128"/>
              </a:rPr>
              <a:t>亿种不同的数学模型，找出这些字出现的频率、时间及地点，有没有统计上的相关性</a:t>
            </a:r>
            <a:r>
              <a:rPr lang="en-US" altLang="zh-CN" sz="2400" dirty="0">
                <a:latin typeface="Heiti SC Medium" pitchFamily="2" charset="-128"/>
                <a:ea typeface="Heiti SC Medium" pitchFamily="2" charset="-128"/>
              </a:rPr>
              <a:t>(correlation)</a:t>
            </a:r>
            <a:r>
              <a:rPr lang="zh-CN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CN" sz="2400" dirty="0">
              <a:latin typeface="Heiti SC Medium" pitchFamily="2" charset="-128"/>
              <a:ea typeface="Heiti SC Medium" pitchFamily="2" charset="-128"/>
            </a:endParaRPr>
          </a:p>
          <a:p>
            <a:pPr eaLnBrk="1" hangingPunct="1"/>
            <a:endParaRPr lang="en-US" altLang="zh-CN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  <a:p>
            <a:pPr eaLnBrk="1" hangingPunct="1"/>
            <a:r>
              <a:rPr lang="zh-CN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这套软件找出了</a:t>
            </a:r>
            <a:r>
              <a:rPr lang="en-US" altLang="zh-CN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45</a:t>
            </a:r>
            <a:r>
              <a:rPr lang="zh-CN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个流感关键字眼</a:t>
            </a:r>
            <a:r>
              <a:rPr lang="zh-CN" altLang="en-US" sz="2400" dirty="0">
                <a:latin typeface="Heiti SC Medium" pitchFamily="2" charset="-128"/>
                <a:ea typeface="Heiti SC Medium" pitchFamily="2" charset="-128"/>
              </a:rPr>
              <a:t>，放进数学模型之后，</a:t>
            </a:r>
            <a:r>
              <a:rPr lang="zh-CN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预测</a:t>
            </a:r>
            <a:r>
              <a:rPr lang="zh-CN" altLang="en-US" sz="2400" dirty="0">
                <a:latin typeface="Heiti SC Medium" pitchFamily="2" charset="-128"/>
                <a:ea typeface="Heiti SC Medium" pitchFamily="2" charset="-128"/>
              </a:rPr>
              <a:t>结果与官方公布的真实资料吻合，并且和疾控中心一样，他们也能判断出流感是从哪里传播出来的，而且判断非常及时，不会像疾控中心一样要在</a:t>
            </a:r>
            <a:r>
              <a:rPr lang="zh-CN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流感爆发一两周之后才可以做到</a:t>
            </a:r>
            <a:r>
              <a:rPr lang="zh-CN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zh-CN" altLang="en-US" sz="22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93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Text Box 3"/>
          <p:cNvSpPr txBox="1">
            <a:spLocks noChangeArrowheads="1"/>
          </p:cNvSpPr>
          <p:nvPr/>
        </p:nvSpPr>
        <p:spPr bwMode="auto">
          <a:xfrm>
            <a:off x="2627313" y="1981200"/>
            <a:ext cx="6288087" cy="301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3200" dirty="0">
                <a:latin typeface="楷体" pitchFamily="49" charset="-122"/>
                <a:ea typeface="楷体" pitchFamily="49" charset="-122"/>
              </a:rPr>
              <a:t>英国电信需要发布一种新的产品，需要通过直邮的方式向客户推荐这种产品。。。。。。</a:t>
            </a:r>
          </a:p>
          <a:p>
            <a:pPr eaLnBrk="0" hangingPunct="0">
              <a:spcBef>
                <a:spcPct val="50000"/>
              </a:spcBef>
            </a:pPr>
            <a:endParaRPr lang="zh-CN" altLang="en-US" sz="3200" dirty="0">
              <a:solidFill>
                <a:srgbClr val="FF6600"/>
              </a:solidFill>
              <a:latin typeface="Times"/>
              <a:ea typeface="黑体" pitchFamily="49" charset="-122"/>
            </a:endParaRPr>
          </a:p>
          <a:p>
            <a:pPr eaLnBrk="0" hangingPunct="0">
              <a:spcBef>
                <a:spcPct val="50000"/>
              </a:spcBef>
            </a:pPr>
            <a:endParaRPr lang="en-US" altLang="zh-CN" sz="3200" dirty="0">
              <a:solidFill>
                <a:srgbClr val="FF6600"/>
              </a:solidFill>
              <a:latin typeface="Times"/>
              <a:ea typeface="黑体" pitchFamily="49" charset="-122"/>
            </a:endParaRPr>
          </a:p>
        </p:txBody>
      </p:sp>
      <p:graphicFrame>
        <p:nvGraphicFramePr>
          <p:cNvPr id="112644" name="Object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47700" y="1916113"/>
          <a:ext cx="1600200" cy="152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Document" r:id="rId4" imgW="1699260" imgH="1135380" progId="Word.Document.8">
                  <p:embed/>
                </p:oleObj>
              </mc:Choice>
              <mc:Fallback>
                <p:oleObj name="Document" r:id="rId4" imgW="1699260" imgH="113538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1916113"/>
                        <a:ext cx="1600200" cy="1528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1447800" y="4953000"/>
            <a:ext cx="71628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3200" dirty="0">
                <a:solidFill>
                  <a:srgbClr val="FF6600"/>
                </a:solidFill>
                <a:latin typeface="Times"/>
                <a:ea typeface="黑体" pitchFamily="49" charset="-122"/>
              </a:rPr>
              <a:t>使直邮的回应率提高了</a:t>
            </a:r>
            <a:r>
              <a:rPr lang="en-US" altLang="zh-CN" sz="3200" dirty="0">
                <a:solidFill>
                  <a:srgbClr val="FF6600"/>
                </a:solidFill>
                <a:latin typeface="Times"/>
                <a:ea typeface="黑体" pitchFamily="49" charset="-122"/>
              </a:rPr>
              <a:t>100</a:t>
            </a:r>
            <a:r>
              <a:rPr lang="zh-CN" altLang="en-US" sz="3200" dirty="0">
                <a:solidFill>
                  <a:srgbClr val="FF6600"/>
                </a:solidFill>
                <a:latin typeface="Times"/>
                <a:ea typeface="黑体" pitchFamily="49" charset="-122"/>
              </a:rPr>
              <a:t>％。</a:t>
            </a:r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179512" y="0"/>
            <a:ext cx="6678504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/>
            <a:r>
              <a:rPr lang="en-US" altLang="zh-CN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Example——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电信</a:t>
            </a:r>
          </a:p>
        </p:txBody>
      </p:sp>
    </p:spTree>
    <p:extLst>
      <p:ext uri="{BB962C8B-B14F-4D97-AF65-F5344CB8AC3E}">
        <p14:creationId xmlns:p14="http://schemas.microsoft.com/office/powerpoint/2010/main" val="34475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3" grpId="0" build="p" autoUpdateAnimBg="0"/>
      <p:bldP spid="112645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47700" y="1916113"/>
          <a:ext cx="1600200" cy="152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3" name="Document" r:id="rId4" imgW="1699260" imgH="1135380" progId="Word.Document.8">
                  <p:embed/>
                </p:oleObj>
              </mc:Choice>
              <mc:Fallback>
                <p:oleObj name="Document" r:id="rId4" imgW="1699260" imgH="113538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1916113"/>
                        <a:ext cx="1600200" cy="1528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483768" y="1772553"/>
            <a:ext cx="62646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英国电讯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800" dirty="0">
                <a:latin typeface="+mj-lt"/>
                <a:ea typeface="楷体" panose="02010609060101010101" pitchFamily="49" charset="-122"/>
              </a:rPr>
              <a:t>British Telecom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识别频繁内部通话的呼叫者的离散群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特别是移动电话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超过</a:t>
            </a:r>
            <a:r>
              <a:rPr lang="zh-CN" altLang="en-US" sz="2800" dirty="0">
                <a:solidFill>
                  <a:srgbClr val="3244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数百万美元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的欺骗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. </a:t>
            </a:r>
          </a:p>
        </p:txBody>
      </p:sp>
      <p:sp>
        <p:nvSpPr>
          <p:cNvPr id="5" name="矩形 4"/>
          <p:cNvSpPr/>
          <p:nvPr/>
        </p:nvSpPr>
        <p:spPr>
          <a:xfrm>
            <a:off x="592159" y="98072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3244F2"/>
                </a:solidFill>
              </a:rPr>
              <a:t>欺骗检测</a:t>
            </a:r>
          </a:p>
        </p:txBody>
      </p:sp>
    </p:spTree>
    <p:extLst>
      <p:ext uri="{BB962C8B-B14F-4D97-AF65-F5344CB8AC3E}">
        <p14:creationId xmlns:p14="http://schemas.microsoft.com/office/powerpoint/2010/main" val="353318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2133600"/>
            <a:ext cx="1905000" cy="1531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13668" name="Text Box 4"/>
          <p:cNvSpPr txBox="1">
            <a:spLocks noChangeArrowheads="1"/>
          </p:cNvSpPr>
          <p:nvPr/>
        </p:nvSpPr>
        <p:spPr bwMode="auto">
          <a:xfrm>
            <a:off x="2971800" y="1828800"/>
            <a:ext cx="58674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3200">
                <a:latin typeface="楷体" pitchFamily="49" charset="-122"/>
                <a:ea typeface="楷体" pitchFamily="49" charset="-122"/>
              </a:rPr>
              <a:t>GUS</a:t>
            </a:r>
            <a:r>
              <a:rPr lang="zh-CN" altLang="en-US" sz="3200">
                <a:latin typeface="楷体" pitchFamily="49" charset="-122"/>
                <a:ea typeface="楷体" pitchFamily="49" charset="-122"/>
              </a:rPr>
              <a:t>日用品零售商店需要准确的预测未来的商品销售量，降低库存成本。。。。。。</a:t>
            </a:r>
          </a:p>
        </p:txBody>
      </p:sp>
      <p:sp>
        <p:nvSpPr>
          <p:cNvPr id="113669" name="Text Box 5"/>
          <p:cNvSpPr txBox="1">
            <a:spLocks noChangeArrowheads="1"/>
          </p:cNvSpPr>
          <p:nvPr/>
        </p:nvSpPr>
        <p:spPr bwMode="auto">
          <a:xfrm>
            <a:off x="1447800" y="4419600"/>
            <a:ext cx="6858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3200">
                <a:solidFill>
                  <a:srgbClr val="FF6600"/>
                </a:solidFill>
                <a:latin typeface="Times"/>
                <a:ea typeface="黑体" pitchFamily="49" charset="-122"/>
              </a:rPr>
              <a:t>通过数据挖掘的方法使库存成本比原来减少了</a:t>
            </a:r>
            <a:r>
              <a:rPr lang="en-US" altLang="zh-CN" sz="3200">
                <a:solidFill>
                  <a:srgbClr val="FF6600"/>
                </a:solidFill>
                <a:latin typeface="Times"/>
                <a:ea typeface="黑体" pitchFamily="49" charset="-122"/>
              </a:rPr>
              <a:t>3.8%</a:t>
            </a:r>
            <a:r>
              <a:rPr lang="zh-CN" altLang="en-US" sz="3200">
                <a:solidFill>
                  <a:srgbClr val="FF6600"/>
                </a:solidFill>
                <a:latin typeface="Times"/>
                <a:ea typeface="黑体" pitchFamily="49" charset="-122"/>
              </a:rPr>
              <a:t>。</a:t>
            </a:r>
            <a:endParaRPr lang="en-US" altLang="zh-CN" sz="3200">
              <a:solidFill>
                <a:srgbClr val="FF6600"/>
              </a:solidFill>
              <a:latin typeface="Times"/>
              <a:ea typeface="黑体" pitchFamily="49" charset="-122"/>
            </a:endParaRPr>
          </a:p>
        </p:txBody>
      </p:sp>
      <p:sp>
        <p:nvSpPr>
          <p:cNvPr id="25605" name="Rectangle 6"/>
          <p:cNvSpPr>
            <a:spLocks noChangeArrowheads="1"/>
          </p:cNvSpPr>
          <p:nvPr/>
        </p:nvSpPr>
        <p:spPr bwMode="auto">
          <a:xfrm>
            <a:off x="2499014" y="-158958"/>
            <a:ext cx="5686436" cy="10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/>
            <a:r>
              <a:rPr lang="zh-CN" altLang="en-US" sz="4000" b="1" dirty="0">
                <a:solidFill>
                  <a:schemeClr val="bg1"/>
                </a:solidFill>
                <a:ea typeface="楷体_GB2312" pitchFamily="49" charset="-122"/>
              </a:rPr>
              <a:t>零售商店</a:t>
            </a:r>
          </a:p>
        </p:txBody>
      </p:sp>
    </p:spTree>
    <p:extLst>
      <p:ext uri="{BB962C8B-B14F-4D97-AF65-F5344CB8AC3E}">
        <p14:creationId xmlns:p14="http://schemas.microsoft.com/office/powerpoint/2010/main" val="369227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8" grpId="0" autoUpdateAnimBg="0"/>
      <p:bldP spid="113669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9" name="Picture 3" descr="irs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087563"/>
            <a:ext cx="2819400" cy="5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Text Box 4"/>
          <p:cNvSpPr txBox="1">
            <a:spLocks noChangeArrowheads="1"/>
          </p:cNvSpPr>
          <p:nvPr/>
        </p:nvSpPr>
        <p:spPr bwMode="auto">
          <a:xfrm>
            <a:off x="4191000" y="14478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zh-CN" altLang="zh-CN">
              <a:latin typeface="Times"/>
            </a:endParaRPr>
          </a:p>
        </p:txBody>
      </p:sp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2873375" y="1828800"/>
            <a:ext cx="58674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3200">
                <a:latin typeface="楷体" pitchFamily="49" charset="-122"/>
                <a:ea typeface="楷体" pitchFamily="49" charset="-122"/>
              </a:rPr>
              <a:t>美国国内税务局需要提高对纳税人的服务水平。。。。。。</a:t>
            </a:r>
          </a:p>
        </p:txBody>
      </p:sp>
      <p:sp>
        <p:nvSpPr>
          <p:cNvPr id="26629" name="Text Box 6"/>
          <p:cNvSpPr txBox="1">
            <a:spLocks noChangeArrowheads="1"/>
          </p:cNvSpPr>
          <p:nvPr/>
        </p:nvSpPr>
        <p:spPr bwMode="auto">
          <a:xfrm>
            <a:off x="1600200" y="3505200"/>
            <a:ext cx="708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zh-CN" altLang="zh-CN">
              <a:latin typeface="Times"/>
            </a:endParaRPr>
          </a:p>
        </p:txBody>
      </p:sp>
      <p:sp>
        <p:nvSpPr>
          <p:cNvPr id="116743" name="Text Box 7"/>
          <p:cNvSpPr txBox="1">
            <a:spLocks noChangeArrowheads="1"/>
          </p:cNvSpPr>
          <p:nvPr/>
        </p:nvSpPr>
        <p:spPr bwMode="auto">
          <a:xfrm>
            <a:off x="1447800" y="4343400"/>
            <a:ext cx="7391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3200">
                <a:solidFill>
                  <a:srgbClr val="FF6600"/>
                </a:solidFill>
                <a:latin typeface="Times"/>
                <a:ea typeface="黑体" pitchFamily="49" charset="-122"/>
              </a:rPr>
              <a:t>合理安排税务官的工作，为纳税人提供更迅捷、更准确的服务。</a:t>
            </a:r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3357554" y="0"/>
            <a:ext cx="2366574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/>
            <a:r>
              <a:rPr lang="zh-CN" altLang="en-US" sz="4400" b="1" dirty="0">
                <a:solidFill>
                  <a:schemeClr val="bg1"/>
                </a:solidFill>
                <a:ea typeface="楷体_GB2312" pitchFamily="49" charset="-122"/>
              </a:rPr>
              <a:t>税务局</a:t>
            </a:r>
          </a:p>
        </p:txBody>
      </p:sp>
    </p:spTree>
    <p:extLst>
      <p:ext uri="{BB962C8B-B14F-4D97-AF65-F5344CB8AC3E}">
        <p14:creationId xmlns:p14="http://schemas.microsoft.com/office/powerpoint/2010/main" val="386922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1" grpId="0" autoUpdateAnimBg="0"/>
      <p:bldP spid="116743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2217738"/>
            <a:ext cx="2665413" cy="74612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2916238" y="1676400"/>
            <a:ext cx="5922962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3200" dirty="0">
                <a:latin typeface="楷体" pitchFamily="49" charset="-122"/>
                <a:ea typeface="楷体" pitchFamily="49" charset="-122"/>
              </a:rPr>
              <a:t>汇丰银行需要对不断增长的客户群进行分类，对每种产品找出最有价值的客户。。。。。。</a:t>
            </a:r>
          </a:p>
          <a:p>
            <a:pPr eaLnBrk="0" hangingPunct="0">
              <a:spcBef>
                <a:spcPct val="50000"/>
              </a:spcBef>
            </a:pPr>
            <a:endParaRPr lang="en-US" altLang="zh-CN" sz="32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1371600" y="4572000"/>
            <a:ext cx="739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zh-CN" altLang="zh-CN">
              <a:latin typeface="Times"/>
            </a:endParaRPr>
          </a:p>
        </p:txBody>
      </p:sp>
      <p:sp>
        <p:nvSpPr>
          <p:cNvPr id="114694" name="Text Box 6"/>
          <p:cNvSpPr txBox="1">
            <a:spLocks noChangeArrowheads="1"/>
          </p:cNvSpPr>
          <p:nvPr/>
        </p:nvSpPr>
        <p:spPr bwMode="auto">
          <a:xfrm>
            <a:off x="1371600" y="4724400"/>
            <a:ext cx="7239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3200">
                <a:solidFill>
                  <a:srgbClr val="FF6600"/>
                </a:solidFill>
                <a:latin typeface="Times"/>
                <a:ea typeface="黑体" pitchFamily="49" charset="-122"/>
              </a:rPr>
              <a:t>营销费用减少了</a:t>
            </a:r>
            <a:r>
              <a:rPr lang="en-US" altLang="zh-CN" sz="3200">
                <a:solidFill>
                  <a:srgbClr val="FF6600"/>
                </a:solidFill>
                <a:latin typeface="Times"/>
                <a:ea typeface="黑体" pitchFamily="49" charset="-122"/>
              </a:rPr>
              <a:t>30</a:t>
            </a:r>
            <a:r>
              <a:rPr lang="zh-CN" altLang="en-US" sz="3200">
                <a:solidFill>
                  <a:srgbClr val="FF6600"/>
                </a:solidFill>
                <a:latin typeface="Times"/>
                <a:ea typeface="黑体" pitchFamily="49" charset="-122"/>
              </a:rPr>
              <a:t>％。</a:t>
            </a:r>
          </a:p>
        </p:txBody>
      </p:sp>
      <p:sp>
        <p:nvSpPr>
          <p:cNvPr id="27654" name="Rectangle 7"/>
          <p:cNvSpPr>
            <a:spLocks noChangeArrowheads="1"/>
          </p:cNvSpPr>
          <p:nvPr/>
        </p:nvSpPr>
        <p:spPr bwMode="auto">
          <a:xfrm>
            <a:off x="3635896" y="2028"/>
            <a:ext cx="2357454" cy="68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/>
            <a:r>
              <a:rPr lang="zh-CN" altLang="en-US" sz="4400" b="1" dirty="0">
                <a:solidFill>
                  <a:schemeClr val="bg1"/>
                </a:solidFill>
                <a:ea typeface="楷体_GB2312" pitchFamily="49" charset="-122"/>
              </a:rPr>
              <a:t>银行</a:t>
            </a:r>
          </a:p>
        </p:txBody>
      </p:sp>
    </p:spTree>
    <p:extLst>
      <p:ext uri="{BB962C8B-B14F-4D97-AF65-F5344CB8AC3E}">
        <p14:creationId xmlns:p14="http://schemas.microsoft.com/office/powerpoint/2010/main" val="183591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2" grpId="0" autoUpdateAnimBg="0"/>
      <p:bldP spid="114694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107504" y="1341243"/>
            <a:ext cx="844366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使用历史数据建立欺骗行为模型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使用数据挖掘帮助识别类似的实例。</a:t>
            </a:r>
          </a:p>
        </p:txBody>
      </p:sp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1979712" y="3005031"/>
            <a:ext cx="669674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汽车保险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: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检测这样的人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他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她假造事故骗取保险赔偿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</p:txBody>
      </p:sp>
      <p:sp>
        <p:nvSpPr>
          <p:cNvPr id="27654" name="Rectangle 7"/>
          <p:cNvSpPr>
            <a:spLocks noChangeArrowheads="1"/>
          </p:cNvSpPr>
          <p:nvPr/>
        </p:nvSpPr>
        <p:spPr bwMode="auto">
          <a:xfrm>
            <a:off x="3635896" y="2028"/>
            <a:ext cx="2357454" cy="68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/>
            <a:r>
              <a:rPr lang="zh-CN" altLang="en-US" sz="4400" b="1" dirty="0">
                <a:solidFill>
                  <a:schemeClr val="bg1"/>
                </a:solidFill>
                <a:ea typeface="楷体_GB2312" pitchFamily="49" charset="-122"/>
              </a:rPr>
              <a:t>保险</a:t>
            </a:r>
          </a:p>
        </p:txBody>
      </p:sp>
      <p:sp>
        <p:nvSpPr>
          <p:cNvPr id="7" name="矩形 6"/>
          <p:cNvSpPr/>
          <p:nvPr/>
        </p:nvSpPr>
        <p:spPr>
          <a:xfrm>
            <a:off x="2029032" y="4291117"/>
            <a:ext cx="65981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澳大利亚健康保险会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(Australian Health Insurance Commission)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发现许多全面的检查是请求做的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而不是实际需要的 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每年节省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万澳元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).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03"/>
          <a:stretch/>
        </p:blipFill>
        <p:spPr>
          <a:xfrm>
            <a:off x="539552" y="3482084"/>
            <a:ext cx="1800200" cy="143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0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10001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24581" name="文本框 3"/>
          <p:cNvSpPr txBox="1">
            <a:spLocks noChangeArrowheads="1"/>
          </p:cNvSpPr>
          <p:nvPr/>
        </p:nvSpPr>
        <p:spPr bwMode="auto">
          <a:xfrm>
            <a:off x="395288" y="242888"/>
            <a:ext cx="66246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助教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85" name="TextBox 36"/>
          <p:cNvSpPr txBox="1">
            <a:spLocks noChangeArrowheads="1"/>
          </p:cNvSpPr>
          <p:nvPr/>
        </p:nvSpPr>
        <p:spPr bwMode="auto">
          <a:xfrm>
            <a:off x="1437355" y="4976334"/>
            <a:ext cx="7272064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地点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B309, </a:t>
            </a:r>
            <a:r>
              <a:rPr lang="zh-CN" altLang="en-US" sz="2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创新中心</a:t>
            </a: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(Data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Mining Lab)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4"/>
          <p:cNvSpPr txBox="1">
            <a:spLocks noChangeArrowheads="1"/>
          </p:cNvSpPr>
          <p:nvPr/>
        </p:nvSpPr>
        <p:spPr bwMode="auto">
          <a:xfrm>
            <a:off x="1187624" y="1855071"/>
            <a:ext cx="3633363" cy="25853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张沥丹</a:t>
            </a:r>
            <a:endParaRPr kumimoji="1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449259915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TEL: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15528363205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Email: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ayin0515@163.com</a:t>
            </a:r>
            <a:endParaRPr kumimoji="1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67744" y="5589240"/>
            <a:ext cx="379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QQ 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群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: </a:t>
            </a:r>
            <a:r>
              <a:rPr lang="en-US" altLang="zh-CN" sz="2800" b="1" dirty="0">
                <a:solidFill>
                  <a:prstClr val="black"/>
                </a:solidFill>
              </a:rPr>
              <a:t>971132061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146" name="Picture 2" descr="https://dm.uestc.edu.cn/wp-content/uploads/photo/master/LidanZhang20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358" y="1711385"/>
            <a:ext cx="2749834" cy="274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8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市场分析与管理</a:t>
            </a:r>
            <a:endParaRPr lang="en-US" altLang="zh-CN" dirty="0"/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针对销售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(Target marketing)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找出顾客群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他们具有相同特征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兴趣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收入水平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消费习惯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确定顾客随时间变化的购买模式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个人帐号到联合帐号的转变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交叉销售分析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(Cross-market analysis)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产品销售之间的关联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相关 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基于关联信息的预测</a:t>
            </a:r>
          </a:p>
        </p:txBody>
      </p:sp>
    </p:spTree>
    <p:extLst>
      <p:ext uri="{BB962C8B-B14F-4D97-AF65-F5344CB8AC3E}">
        <p14:creationId xmlns:p14="http://schemas.microsoft.com/office/powerpoint/2010/main" val="243754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市场分析与管理</a:t>
            </a:r>
            <a:r>
              <a:rPr lang="en-US" altLang="zh-CN"/>
              <a:t>(2)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96752"/>
            <a:ext cx="8229600" cy="4525963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顾客分类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(Customer profiling)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数据挖掘能够告诉我们什么样的顾客买什么产品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聚类或分类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识别顾客需求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对不同的顾客识别最好的产品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使用预测发现什么因素影响新顾客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提供汇总信息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各种多维汇总报告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统计的汇总信息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数据的中心趋势和方差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155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其它应用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4325" y="939345"/>
            <a:ext cx="8458200" cy="4967287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运动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IBM Advanced Scout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分析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NBA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的统计数据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阻挡投篮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助攻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和犯规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获得了对纽约小牛队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(New York Knicks)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和迈艾米热队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 Miami Heat 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的竞争优势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天文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借助于数据挖掘的帮助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,JPL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Palomar Observatory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发现了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22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颗类星体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(quasars)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Internet Web Surf-Aid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IBM Surf-Aid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将数据挖掘算法用于有关交易的页面的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Web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访问日志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以发现顾客喜爱的页面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分析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Web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销售的效果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改进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Web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站点的组织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Web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：页面的分类、聚类、推荐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用户的访问模式</a:t>
            </a:r>
          </a:p>
        </p:txBody>
      </p:sp>
    </p:spTree>
    <p:extLst>
      <p:ext uri="{BB962C8B-B14F-4D97-AF65-F5344CB8AC3E}">
        <p14:creationId xmlns:p14="http://schemas.microsoft.com/office/powerpoint/2010/main" val="13493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1500174"/>
            <a:ext cx="757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36A2"/>
                </a:solidFill>
                <a:latin typeface="微软雅黑" pitchFamily="34" charset="-122"/>
                <a:ea typeface="微软雅黑" pitchFamily="34" charset="-122"/>
              </a:rPr>
              <a:t>想想数据挖掘能为你带来什么呢？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2976" y="2714620"/>
            <a:ext cx="69294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- </a:t>
            </a:r>
            <a:r>
              <a:rPr lang="zh-CN" altLang="en-US" sz="2800" b="1" dirty="0"/>
              <a:t>信息推荐：书籍</a:t>
            </a:r>
            <a:r>
              <a:rPr lang="en-US" altLang="zh-CN" sz="2800" b="1" dirty="0"/>
              <a:t>/</a:t>
            </a:r>
            <a:r>
              <a:rPr lang="zh-CN" altLang="en-US" sz="2800" b="1" dirty="0"/>
              <a:t>衣服</a:t>
            </a:r>
            <a:r>
              <a:rPr lang="en-US" altLang="zh-CN" sz="2800" b="1" dirty="0"/>
              <a:t>/</a:t>
            </a:r>
            <a:r>
              <a:rPr lang="zh-CN" altLang="en-US" sz="2800" b="1" dirty="0"/>
              <a:t>？</a:t>
            </a:r>
            <a:endParaRPr lang="en-US" altLang="zh-CN" sz="2800" b="1" dirty="0"/>
          </a:p>
          <a:p>
            <a:endParaRPr lang="en-US" altLang="zh-CN" sz="2800" b="1" dirty="0"/>
          </a:p>
          <a:p>
            <a:r>
              <a:rPr lang="en-US" altLang="zh-CN" sz="2800" b="1" dirty="0"/>
              <a:t>- </a:t>
            </a:r>
            <a:r>
              <a:rPr lang="zh-CN" altLang="en-US" sz="2800" b="1" dirty="0"/>
              <a:t>安排最合理的时间？</a:t>
            </a:r>
            <a:endParaRPr lang="en-US" altLang="zh-CN" sz="2800" b="1" dirty="0"/>
          </a:p>
          <a:p>
            <a:endParaRPr lang="en-US" altLang="zh-CN" sz="2800" b="1" dirty="0"/>
          </a:p>
          <a:p>
            <a:pPr>
              <a:buFontTx/>
              <a:buChar char="-"/>
            </a:pPr>
            <a:r>
              <a:rPr lang="zh-CN" altLang="en-US" sz="2800" b="1" dirty="0"/>
              <a:t>选择最适合你的专业？</a:t>
            </a:r>
            <a:endParaRPr lang="en-US" altLang="zh-CN" sz="2800" b="1" dirty="0"/>
          </a:p>
          <a:p>
            <a:endParaRPr lang="en-US" altLang="zh-CN" sz="2800" b="1" dirty="0"/>
          </a:p>
          <a:p>
            <a:r>
              <a:rPr lang="en-US" altLang="zh-CN" sz="2800" b="1" dirty="0"/>
              <a:t>- </a:t>
            </a:r>
            <a:r>
              <a:rPr lang="zh-CN" altLang="en-US" sz="2800" b="1" dirty="0"/>
              <a:t>找到一个好工作？男</a:t>
            </a:r>
            <a:r>
              <a:rPr lang="en-US" altLang="zh-CN" sz="2800" b="1" dirty="0"/>
              <a:t>/</a:t>
            </a:r>
            <a:r>
              <a:rPr lang="zh-CN" altLang="en-US" sz="2800" b="1" dirty="0"/>
              <a:t>女朋友</a:t>
            </a:r>
            <a:r>
              <a:rPr lang="en-US" altLang="zh-CN" sz="2800" b="1" dirty="0"/>
              <a:t> : ) 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5842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98868" y="3214686"/>
            <a:ext cx="4171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0036A2"/>
                </a:solidFill>
                <a:latin typeface="微软雅黑" pitchFamily="34" charset="-122"/>
                <a:ea typeface="微软雅黑" pitchFamily="34" charset="-122"/>
              </a:rPr>
              <a:t>什么是数据挖掘</a:t>
            </a:r>
            <a:r>
              <a:rPr lang="en-US" altLang="zh-CN" sz="4000" b="1" dirty="0">
                <a:solidFill>
                  <a:srgbClr val="0036A2"/>
                </a:solidFill>
                <a:latin typeface="微软雅黑" pitchFamily="34" charset="-122"/>
                <a:ea typeface="微软雅黑" pitchFamily="34" charset="-122"/>
              </a:rPr>
              <a:t>?</a:t>
            </a:r>
            <a:endParaRPr lang="zh-CN" altLang="en-US" sz="4000" b="1" dirty="0">
              <a:solidFill>
                <a:srgbClr val="0036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422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62826"/>
            <a:ext cx="7776864" cy="90872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什么是数据挖掘？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1625" y="1527174"/>
            <a:ext cx="8504238" cy="5045097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zh-CN" altLang="en-US" dirty="0">
                <a:latin typeface="+mn-ea"/>
                <a:ea typeface="+mn-ea"/>
              </a:rPr>
              <a:t>数据挖掘定义</a:t>
            </a:r>
            <a:endParaRPr lang="en-US" altLang="zh-CN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400" b="1" dirty="0">
                <a:solidFill>
                  <a:srgbClr val="0036A2"/>
                </a:solidFill>
                <a:latin typeface="+mn-ea"/>
                <a:ea typeface="+mn-ea"/>
              </a:rPr>
              <a:t>从大量的数据中挖掘那些令人感兴趣的、有用的、隐含的、先前未知的和可能有用的模式或知识 。</a:t>
            </a:r>
          </a:p>
          <a:p>
            <a:pPr eaLnBrk="1" hangingPunct="1">
              <a:spcAft>
                <a:spcPts val="600"/>
              </a:spcAft>
              <a:buNone/>
            </a:pPr>
            <a:endParaRPr lang="en-US" altLang="zh-CN" sz="2600" dirty="0">
              <a:latin typeface="+mn-ea"/>
              <a:ea typeface="+mn-ea"/>
            </a:endParaRPr>
          </a:p>
          <a:p>
            <a:pPr eaLnBrk="1" hangingPunct="1">
              <a:spcAft>
                <a:spcPts val="600"/>
              </a:spcAft>
              <a:buNone/>
            </a:pPr>
            <a:endParaRPr lang="en-US" altLang="zh-CN" sz="2600" dirty="0">
              <a:latin typeface="+mn-ea"/>
              <a:ea typeface="+mn-ea"/>
            </a:endParaRPr>
          </a:p>
          <a:p>
            <a:pPr eaLnBrk="1" hangingPunct="1">
              <a:spcAft>
                <a:spcPts val="600"/>
              </a:spcAft>
              <a:buNone/>
            </a:pPr>
            <a:endParaRPr lang="en-US" altLang="zh-CN" sz="2600" dirty="0">
              <a:latin typeface="+mn-ea"/>
              <a:ea typeface="+mn-ea"/>
            </a:endParaRPr>
          </a:p>
          <a:p>
            <a:pPr eaLnBrk="1" hangingPunct="1">
              <a:spcAft>
                <a:spcPts val="600"/>
              </a:spcAft>
              <a:buNone/>
            </a:pPr>
            <a:endParaRPr lang="en-US" altLang="zh-CN" sz="2600" dirty="0">
              <a:latin typeface="+mn-ea"/>
              <a:ea typeface="+mn-ea"/>
            </a:endParaRPr>
          </a:p>
          <a:p>
            <a:pPr eaLnBrk="1" hangingPunct="1">
              <a:spcAft>
                <a:spcPts val="600"/>
              </a:spcAft>
              <a:buNone/>
            </a:pPr>
            <a:r>
              <a:rPr lang="zh-CN" altLang="en-US" sz="2600" b="1" dirty="0">
                <a:solidFill>
                  <a:srgbClr val="0036A2"/>
                </a:solidFill>
                <a:latin typeface="+mn-ea"/>
                <a:ea typeface="+mn-ea"/>
              </a:rPr>
              <a:t>     注意</a:t>
            </a:r>
            <a:r>
              <a:rPr lang="zh-CN" altLang="en-US" sz="2600" dirty="0">
                <a:latin typeface="+mn-ea"/>
                <a:ea typeface="+mn-ea"/>
              </a:rPr>
              <a:t>：并非所有数据分析都是“数据挖掘”</a:t>
            </a:r>
          </a:p>
          <a:p>
            <a:pPr lvl="3"/>
            <a:r>
              <a:rPr lang="zh-CN" altLang="en-US" dirty="0">
                <a:latin typeface="+mn-ea"/>
                <a:ea typeface="+mn-ea"/>
              </a:rPr>
              <a:t>查询处理</a:t>
            </a:r>
            <a:endParaRPr lang="en-US" altLang="zh-CN" dirty="0">
              <a:latin typeface="+mn-ea"/>
              <a:ea typeface="+mn-ea"/>
            </a:endParaRPr>
          </a:p>
          <a:p>
            <a:pPr lvl="3"/>
            <a:r>
              <a:rPr lang="zh-CN" altLang="en-US" dirty="0">
                <a:latin typeface="+mn-ea"/>
                <a:ea typeface="+mn-ea"/>
              </a:rPr>
              <a:t>专家系统或是小型的数学计算</a:t>
            </a:r>
            <a:r>
              <a:rPr lang="en-US" altLang="zh-CN" dirty="0">
                <a:latin typeface="+mn-ea"/>
                <a:ea typeface="+mn-ea"/>
              </a:rPr>
              <a:t>/</a:t>
            </a:r>
            <a:r>
              <a:rPr lang="zh-CN" altLang="en-US" dirty="0">
                <a:latin typeface="+mn-ea"/>
                <a:ea typeface="+mn-ea"/>
              </a:rPr>
              <a:t>统计程序</a:t>
            </a: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928662" y="3214686"/>
            <a:ext cx="7786742" cy="1530350"/>
          </a:xfrm>
          <a:prstGeom prst="rect">
            <a:avLst/>
          </a:prstGeom>
          <a:noFill/>
          <a:ln w="12700">
            <a:solidFill>
              <a:srgbClr val="000000"/>
            </a:solidFill>
            <a:prstDash val="lgDash"/>
            <a:miter lim="800000"/>
            <a:headEnd/>
            <a:tailEnd/>
          </a:ln>
          <a:effectLst/>
        </p:spPr>
        <p:txBody>
          <a:bodyPr wrap="square" lIns="108000" tIns="72000" rIns="72000" bIns="72000">
            <a:spAutoFit/>
          </a:bodyPr>
          <a:lstStyle/>
          <a:p>
            <a:pPr>
              <a:defRPr/>
            </a:pPr>
            <a:r>
              <a:rPr lang="en-US" altLang="zh-CN" sz="2200" b="1" kern="0" dirty="0">
                <a:solidFill>
                  <a:srgbClr val="00B0F0"/>
                </a:solidFill>
                <a:ea typeface="+mn-ea"/>
                <a:cs typeface="Arial" pitchFamily="34" charset="0"/>
              </a:rPr>
              <a:t>Data mining </a:t>
            </a:r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consists of applying data analysis and discovery algorithms that, under acceptable computational efficiency limitations, produce a particular  enumeration of patterns over the data [</a:t>
            </a:r>
            <a:r>
              <a:rPr lang="en-US" altLang="zh-CN" sz="2000" dirty="0">
                <a:latin typeface="Times New Roman" pitchFamily="18" charset="0"/>
                <a:ea typeface="宋体" charset="-122"/>
                <a:cs typeface="Times New Roman" pitchFamily="18" charset="0"/>
              </a:rPr>
              <a:t>Fayyad  et al.,1996</a:t>
            </a:r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]. </a:t>
            </a:r>
            <a:endParaRPr lang="en-US" altLang="zh-CN" sz="2200" kern="0" dirty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32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67036" y="162826"/>
            <a:ext cx="6719564" cy="45947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知识发现过程</a:t>
            </a:r>
            <a:endParaRPr lang="en-US" altLang="zh-CN" sz="28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49132" y="1167408"/>
            <a:ext cx="5114956" cy="533400"/>
          </a:xfrm>
          <a:ln w="12700">
            <a:solidFill>
              <a:srgbClr val="000000"/>
            </a:solidFill>
            <a:prstDash val="lgDash"/>
          </a:ln>
        </p:spPr>
        <p:txBody>
          <a:bodyPr lIns="92075" tIns="46038" rIns="92075" bIns="46038"/>
          <a:lstStyle/>
          <a:p>
            <a:pPr marL="0" lvl="1" indent="0" algn="ctr" eaLnBrk="1" hangingPunct="1">
              <a:buNone/>
            </a:pPr>
            <a:r>
              <a:rPr lang="zh-CN" altLang="en-US" b="1" dirty="0">
                <a:solidFill>
                  <a:srgbClr val="0036A2"/>
                </a:solidFill>
                <a:latin typeface="+mn-ea"/>
                <a:ea typeface="+mn-ea"/>
              </a:rPr>
              <a:t>数据挖掘</a:t>
            </a:r>
            <a:r>
              <a:rPr lang="en-US" altLang="zh-CN" b="1" dirty="0">
                <a:latin typeface="+mn-ea"/>
                <a:ea typeface="+mn-ea"/>
              </a:rPr>
              <a:t>—</a:t>
            </a:r>
            <a:r>
              <a:rPr lang="zh-CN" altLang="en-US" b="1" dirty="0">
                <a:latin typeface="+mn-ea"/>
                <a:ea typeface="+mn-ea"/>
              </a:rPr>
              <a:t>知识发现的核心</a:t>
            </a:r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 flipV="1">
            <a:off x="1219200" y="5105400"/>
            <a:ext cx="990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1" name="Line 5"/>
          <p:cNvSpPr>
            <a:spLocks noChangeShapeType="1"/>
          </p:cNvSpPr>
          <p:nvPr/>
        </p:nvSpPr>
        <p:spPr bwMode="auto">
          <a:xfrm flipV="1">
            <a:off x="6781800" y="1600200"/>
            <a:ext cx="990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2" name="Line 6"/>
          <p:cNvSpPr>
            <a:spLocks noChangeShapeType="1"/>
          </p:cNvSpPr>
          <p:nvPr/>
        </p:nvSpPr>
        <p:spPr bwMode="auto">
          <a:xfrm flipV="1">
            <a:off x="5105400" y="2667000"/>
            <a:ext cx="990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3" name="Line 7"/>
          <p:cNvSpPr>
            <a:spLocks noChangeShapeType="1"/>
          </p:cNvSpPr>
          <p:nvPr/>
        </p:nvSpPr>
        <p:spPr bwMode="auto">
          <a:xfrm flipV="1">
            <a:off x="3276600" y="3733800"/>
            <a:ext cx="990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4" name="Oval 8"/>
          <p:cNvSpPr>
            <a:spLocks noChangeArrowheads="1"/>
          </p:cNvSpPr>
          <p:nvPr/>
        </p:nvSpPr>
        <p:spPr bwMode="auto">
          <a:xfrm>
            <a:off x="228600" y="5562600"/>
            <a:ext cx="685800" cy="152400"/>
          </a:xfrm>
          <a:prstGeom prst="ellipse">
            <a:avLst/>
          </a:prstGeom>
          <a:solidFill>
            <a:srgbClr val="00CC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228600" y="5638800"/>
            <a:ext cx="685800" cy="406400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6" name="Oval 10"/>
          <p:cNvSpPr>
            <a:spLocks noChangeArrowheads="1"/>
          </p:cNvSpPr>
          <p:nvPr/>
        </p:nvSpPr>
        <p:spPr bwMode="auto">
          <a:xfrm>
            <a:off x="228600" y="5943600"/>
            <a:ext cx="685800" cy="152400"/>
          </a:xfrm>
          <a:prstGeom prst="ellipse">
            <a:avLst/>
          </a:prstGeom>
          <a:solidFill>
            <a:srgbClr val="00CC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7" name="Oval 11"/>
          <p:cNvSpPr>
            <a:spLocks noChangeArrowheads="1"/>
          </p:cNvSpPr>
          <p:nvPr/>
        </p:nvSpPr>
        <p:spPr bwMode="auto">
          <a:xfrm>
            <a:off x="609600" y="5943600"/>
            <a:ext cx="685800" cy="152400"/>
          </a:xfrm>
          <a:prstGeom prst="ellipse">
            <a:avLst/>
          </a:prstGeom>
          <a:solidFill>
            <a:srgbClr val="00CC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609600" y="6019800"/>
            <a:ext cx="685800" cy="406400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9" name="Oval 13"/>
          <p:cNvSpPr>
            <a:spLocks noChangeArrowheads="1"/>
          </p:cNvSpPr>
          <p:nvPr/>
        </p:nvSpPr>
        <p:spPr bwMode="auto">
          <a:xfrm>
            <a:off x="609600" y="6324600"/>
            <a:ext cx="685800" cy="152400"/>
          </a:xfrm>
          <a:prstGeom prst="ellipse">
            <a:avLst/>
          </a:prstGeom>
          <a:solidFill>
            <a:srgbClr val="00CC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0" name="Oval 14"/>
          <p:cNvSpPr>
            <a:spLocks noChangeArrowheads="1"/>
          </p:cNvSpPr>
          <p:nvPr/>
        </p:nvSpPr>
        <p:spPr bwMode="auto">
          <a:xfrm>
            <a:off x="1295400" y="5715000"/>
            <a:ext cx="685800" cy="152400"/>
          </a:xfrm>
          <a:prstGeom prst="ellipse">
            <a:avLst/>
          </a:prstGeom>
          <a:solidFill>
            <a:srgbClr val="00CC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1" name="Rectangle 15"/>
          <p:cNvSpPr>
            <a:spLocks noChangeArrowheads="1"/>
          </p:cNvSpPr>
          <p:nvPr/>
        </p:nvSpPr>
        <p:spPr bwMode="auto">
          <a:xfrm>
            <a:off x="1295400" y="5791200"/>
            <a:ext cx="685800" cy="406400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2" name="Oval 16"/>
          <p:cNvSpPr>
            <a:spLocks noChangeArrowheads="1"/>
          </p:cNvSpPr>
          <p:nvPr/>
        </p:nvSpPr>
        <p:spPr bwMode="auto">
          <a:xfrm>
            <a:off x="1295400" y="6096000"/>
            <a:ext cx="685800" cy="152400"/>
          </a:xfrm>
          <a:prstGeom prst="ellipse">
            <a:avLst/>
          </a:prstGeom>
          <a:solidFill>
            <a:srgbClr val="00CC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3" name="Text Box 17"/>
          <p:cNvSpPr txBox="1">
            <a:spLocks noChangeArrowheads="1"/>
          </p:cNvSpPr>
          <p:nvPr/>
        </p:nvSpPr>
        <p:spPr bwMode="auto">
          <a:xfrm>
            <a:off x="304800" y="4859338"/>
            <a:ext cx="20351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r>
              <a:rPr lang="zh-CN" altLang="en-US" sz="2000" b="1">
                <a:latin typeface="Times New Roman" pitchFamily="18" charset="0"/>
              </a:rPr>
              <a:t>数据清理</a:t>
            </a:r>
            <a:endParaRPr lang="zh-CN" altLang="en-US">
              <a:latin typeface="Times New Roman" pitchFamily="18" charset="0"/>
            </a:endParaRPr>
          </a:p>
        </p:txBody>
      </p:sp>
      <p:sp>
        <p:nvSpPr>
          <p:cNvPr id="29714" name="Text Box 18"/>
          <p:cNvSpPr txBox="1">
            <a:spLocks noChangeArrowheads="1"/>
          </p:cNvSpPr>
          <p:nvPr/>
        </p:nvSpPr>
        <p:spPr bwMode="auto">
          <a:xfrm>
            <a:off x="1600200" y="5392738"/>
            <a:ext cx="20351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r>
              <a:rPr lang="zh-CN" altLang="en-US" sz="2000" b="1" dirty="0">
                <a:latin typeface="Times New Roman" pitchFamily="18" charset="0"/>
              </a:rPr>
              <a:t>数据集成</a:t>
            </a:r>
            <a:endParaRPr lang="zh-CN" altLang="en-US" dirty="0">
              <a:latin typeface="Times New Roman" pitchFamily="18" charset="0"/>
            </a:endParaRPr>
          </a:p>
        </p:txBody>
      </p:sp>
      <p:sp>
        <p:nvSpPr>
          <p:cNvPr id="29715" name="Text Box 19"/>
          <p:cNvSpPr txBox="1">
            <a:spLocks noChangeArrowheads="1"/>
          </p:cNvSpPr>
          <p:nvPr/>
        </p:nvSpPr>
        <p:spPr bwMode="auto">
          <a:xfrm>
            <a:off x="1371600" y="6248400"/>
            <a:ext cx="1976438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000099"/>
                </a:solidFill>
                <a:latin typeface="Times New Roman" pitchFamily="18" charset="0"/>
              </a:rPr>
              <a:t>数据库</a:t>
            </a:r>
          </a:p>
        </p:txBody>
      </p:sp>
      <p:sp>
        <p:nvSpPr>
          <p:cNvPr id="29716" name="Text Box 20"/>
          <p:cNvSpPr txBox="1">
            <a:spLocks noChangeArrowheads="1"/>
          </p:cNvSpPr>
          <p:nvPr/>
        </p:nvSpPr>
        <p:spPr bwMode="auto">
          <a:xfrm>
            <a:off x="1219200" y="4114800"/>
            <a:ext cx="19970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000099"/>
                </a:solidFill>
                <a:latin typeface="Times New Roman" pitchFamily="18" charset="0"/>
              </a:rPr>
              <a:t>数据仓库</a:t>
            </a:r>
          </a:p>
        </p:txBody>
      </p:sp>
      <p:sp>
        <p:nvSpPr>
          <p:cNvPr id="29717" name="Rectangle 21"/>
          <p:cNvSpPr>
            <a:spLocks noChangeArrowheads="1"/>
          </p:cNvSpPr>
          <p:nvPr/>
        </p:nvSpPr>
        <p:spPr bwMode="auto">
          <a:xfrm>
            <a:off x="2362200" y="4572000"/>
            <a:ext cx="685800" cy="685800"/>
          </a:xfrm>
          <a:prstGeom prst="rect">
            <a:avLst/>
          </a:prstGeom>
          <a:solidFill>
            <a:srgbClr val="00CC66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CC66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29718" name="Rectangle 22"/>
          <p:cNvSpPr>
            <a:spLocks noChangeArrowheads="1"/>
          </p:cNvSpPr>
          <p:nvPr/>
        </p:nvSpPr>
        <p:spPr bwMode="auto">
          <a:xfrm>
            <a:off x="4419600" y="3429000"/>
            <a:ext cx="457200" cy="457200"/>
          </a:xfrm>
          <a:prstGeom prst="rect">
            <a:avLst/>
          </a:prstGeom>
          <a:solidFill>
            <a:srgbClr val="00CC66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CC66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29719" name="Rectangle 23"/>
          <p:cNvSpPr>
            <a:spLocks noChangeArrowheads="1"/>
          </p:cNvSpPr>
          <p:nvPr/>
        </p:nvSpPr>
        <p:spPr bwMode="auto">
          <a:xfrm>
            <a:off x="6477000" y="1981200"/>
            <a:ext cx="76200" cy="6096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20" name="Rectangle 24"/>
          <p:cNvSpPr>
            <a:spLocks noChangeArrowheads="1"/>
          </p:cNvSpPr>
          <p:nvPr/>
        </p:nvSpPr>
        <p:spPr bwMode="auto">
          <a:xfrm>
            <a:off x="6553200" y="2209800"/>
            <a:ext cx="76200" cy="381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21" name="Rectangle 25"/>
          <p:cNvSpPr>
            <a:spLocks noChangeArrowheads="1"/>
          </p:cNvSpPr>
          <p:nvPr/>
        </p:nvSpPr>
        <p:spPr bwMode="auto">
          <a:xfrm>
            <a:off x="6400800" y="2133600"/>
            <a:ext cx="76200" cy="457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22" name="Rectangle 26"/>
          <p:cNvSpPr>
            <a:spLocks noChangeArrowheads="1"/>
          </p:cNvSpPr>
          <p:nvPr/>
        </p:nvSpPr>
        <p:spPr bwMode="auto">
          <a:xfrm>
            <a:off x="6629400" y="2362200"/>
            <a:ext cx="76200" cy="228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23" name="Rectangle 27"/>
          <p:cNvSpPr>
            <a:spLocks noChangeArrowheads="1"/>
          </p:cNvSpPr>
          <p:nvPr/>
        </p:nvSpPr>
        <p:spPr bwMode="auto">
          <a:xfrm>
            <a:off x="6172200" y="2590800"/>
            <a:ext cx="685800" cy="76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24" name="Rectangle 28"/>
          <p:cNvSpPr>
            <a:spLocks noChangeArrowheads="1"/>
          </p:cNvSpPr>
          <p:nvPr/>
        </p:nvSpPr>
        <p:spPr bwMode="auto">
          <a:xfrm>
            <a:off x="6248400" y="2362200"/>
            <a:ext cx="152400" cy="228600"/>
          </a:xfrm>
          <a:prstGeom prst="rect">
            <a:avLst/>
          </a:prstGeom>
          <a:solidFill>
            <a:srgbClr val="FF99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25" name="WordArt 29"/>
          <p:cNvSpPr>
            <a:spLocks noChangeArrowheads="1" noChangeShapeType="1" noTextEdit="1"/>
          </p:cNvSpPr>
          <p:nvPr/>
        </p:nvSpPr>
        <p:spPr bwMode="auto">
          <a:xfrm>
            <a:off x="7086600" y="990600"/>
            <a:ext cx="1743075" cy="6127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8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altLang="zh-CN" sz="2800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Knowledge</a:t>
            </a:r>
            <a:endParaRPr lang="zh-CN" altLang="en-US" sz="2800" kern="10">
              <a:ln w="9525">
                <a:round/>
                <a:headEnd/>
                <a:tailEnd/>
              </a:ln>
              <a:gradFill rotWithShape="1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</a:gradFill>
              <a:latin typeface="Impact"/>
            </a:endParaRPr>
          </a:p>
        </p:txBody>
      </p:sp>
      <p:sp>
        <p:nvSpPr>
          <p:cNvPr id="29726" name="Text Box 30"/>
          <p:cNvSpPr txBox="1">
            <a:spLocks noChangeArrowheads="1"/>
          </p:cNvSpPr>
          <p:nvPr/>
        </p:nvSpPr>
        <p:spPr bwMode="auto">
          <a:xfrm>
            <a:off x="2514600" y="3259138"/>
            <a:ext cx="241776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000099"/>
                </a:solidFill>
                <a:latin typeface="Times New Roman" pitchFamily="18" charset="0"/>
              </a:rPr>
              <a:t>任务相关数据</a:t>
            </a:r>
          </a:p>
        </p:txBody>
      </p:sp>
      <p:sp>
        <p:nvSpPr>
          <p:cNvPr id="29727" name="Text Box 31"/>
          <p:cNvSpPr txBox="1">
            <a:spLocks noChangeArrowheads="1"/>
          </p:cNvSpPr>
          <p:nvPr/>
        </p:nvSpPr>
        <p:spPr bwMode="auto">
          <a:xfrm>
            <a:off x="3641725" y="4035425"/>
            <a:ext cx="6953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latin typeface="Times New Roman" pitchFamily="18" charset="0"/>
              </a:rPr>
              <a:t>选择</a:t>
            </a:r>
          </a:p>
        </p:txBody>
      </p:sp>
      <p:sp>
        <p:nvSpPr>
          <p:cNvPr id="29728" name="Text Box 32"/>
          <p:cNvSpPr txBox="1">
            <a:spLocks noChangeArrowheads="1"/>
          </p:cNvSpPr>
          <p:nvPr/>
        </p:nvSpPr>
        <p:spPr bwMode="auto">
          <a:xfrm>
            <a:off x="4267200" y="2573338"/>
            <a:ext cx="16732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  <a:latin typeface="Times New Roman" pitchFamily="18" charset="0"/>
              </a:rPr>
              <a:t>数据挖掘</a:t>
            </a:r>
          </a:p>
        </p:txBody>
      </p:sp>
      <p:sp>
        <p:nvSpPr>
          <p:cNvPr id="29729" name="Text Box 33"/>
          <p:cNvSpPr txBox="1">
            <a:spLocks noChangeArrowheads="1"/>
          </p:cNvSpPr>
          <p:nvPr/>
        </p:nvSpPr>
        <p:spPr bwMode="auto">
          <a:xfrm>
            <a:off x="5257800" y="1658938"/>
            <a:ext cx="1690688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r>
              <a:rPr lang="zh-CN" altLang="en-US" sz="2000" b="1">
                <a:latin typeface="Times New Roman" pitchFamily="18" charset="0"/>
              </a:rPr>
              <a:t>模式评估</a:t>
            </a:r>
          </a:p>
        </p:txBody>
      </p:sp>
      <p:sp>
        <p:nvSpPr>
          <p:cNvPr id="29730" name="Line 34"/>
          <p:cNvSpPr>
            <a:spLocks noChangeShapeType="1"/>
          </p:cNvSpPr>
          <p:nvPr/>
        </p:nvSpPr>
        <p:spPr bwMode="auto">
          <a:xfrm>
            <a:off x="5638800" y="3124200"/>
            <a:ext cx="0" cy="2133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31" name="Line 35"/>
          <p:cNvSpPr>
            <a:spLocks noChangeShapeType="1"/>
          </p:cNvSpPr>
          <p:nvPr/>
        </p:nvSpPr>
        <p:spPr bwMode="auto">
          <a:xfrm>
            <a:off x="7315200" y="2057400"/>
            <a:ext cx="0" cy="3200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32" name="Line 36"/>
          <p:cNvSpPr>
            <a:spLocks noChangeShapeType="1"/>
          </p:cNvSpPr>
          <p:nvPr/>
        </p:nvSpPr>
        <p:spPr bwMode="auto">
          <a:xfrm flipH="1">
            <a:off x="3962400" y="5257800"/>
            <a:ext cx="3352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33" name="Line 37"/>
          <p:cNvSpPr>
            <a:spLocks noChangeShapeType="1"/>
          </p:cNvSpPr>
          <p:nvPr/>
        </p:nvSpPr>
        <p:spPr bwMode="auto">
          <a:xfrm flipV="1">
            <a:off x="3962400" y="43434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34" name="Line 38"/>
          <p:cNvSpPr>
            <a:spLocks noChangeShapeType="1"/>
          </p:cNvSpPr>
          <p:nvPr/>
        </p:nvSpPr>
        <p:spPr bwMode="auto">
          <a:xfrm>
            <a:off x="7315200" y="5257800"/>
            <a:ext cx="0" cy="838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35" name="Line 39"/>
          <p:cNvSpPr>
            <a:spLocks noChangeShapeType="1"/>
          </p:cNvSpPr>
          <p:nvPr/>
        </p:nvSpPr>
        <p:spPr bwMode="auto">
          <a:xfrm flipH="1">
            <a:off x="2286000" y="6096000"/>
            <a:ext cx="5029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36" name="Line 40"/>
          <p:cNvSpPr>
            <a:spLocks noChangeShapeType="1"/>
          </p:cNvSpPr>
          <p:nvPr/>
        </p:nvSpPr>
        <p:spPr bwMode="auto">
          <a:xfrm flipH="1" flipV="1">
            <a:off x="1905000" y="5410200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37" name="Line 41"/>
          <p:cNvSpPr>
            <a:spLocks noChangeShapeType="1"/>
          </p:cNvSpPr>
          <p:nvPr/>
        </p:nvSpPr>
        <p:spPr bwMode="auto">
          <a:xfrm>
            <a:off x="2057400" y="5410200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9738" name="Line 42"/>
          <p:cNvSpPr>
            <a:spLocks noChangeShapeType="1"/>
          </p:cNvSpPr>
          <p:nvPr/>
        </p:nvSpPr>
        <p:spPr bwMode="auto">
          <a:xfrm flipV="1">
            <a:off x="3657600" y="4191000"/>
            <a:ext cx="0" cy="1219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9739" name="TextBox 42"/>
          <p:cNvSpPr txBox="1">
            <a:spLocks noChangeArrowheads="1"/>
          </p:cNvSpPr>
          <p:nvPr/>
        </p:nvSpPr>
        <p:spPr bwMode="auto">
          <a:xfrm>
            <a:off x="7929563" y="1643063"/>
            <a:ext cx="10001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latin typeface="Times New Roman" pitchFamily="18" charset="0"/>
              </a:rPr>
              <a:t>可视化</a:t>
            </a:r>
          </a:p>
        </p:txBody>
      </p:sp>
    </p:spTree>
    <p:extLst>
      <p:ext uri="{BB962C8B-B14F-4D97-AF65-F5344CB8AC3E}">
        <p14:creationId xmlns:p14="http://schemas.microsoft.com/office/powerpoint/2010/main" val="224401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67544" y="1340768"/>
            <a:ext cx="8406346" cy="4854575"/>
          </a:xfrm>
        </p:spPr>
        <p:txBody>
          <a:bodyPr/>
          <a:lstStyle/>
          <a:p>
            <a:pPr marL="457200" indent="-457200" eaLnBrk="1" hangingPunct="1">
              <a:lnSpc>
                <a:spcPct val="150000"/>
              </a:lnSpc>
              <a:buClr>
                <a:schemeClr val="tx1"/>
              </a:buClr>
              <a:buFontTx/>
              <a:buAutoNum type="circleNumDbPlain"/>
            </a:pPr>
            <a:r>
              <a:rPr lang="zh-CN" altLang="en-US" sz="2400" b="1" dirty="0">
                <a:latin typeface="+mn-ea"/>
                <a:ea typeface="+mn-ea"/>
              </a:rPr>
              <a:t>数据清理</a:t>
            </a:r>
            <a:r>
              <a:rPr lang="zh-CN" altLang="en-US" sz="2400" dirty="0">
                <a:latin typeface="+mn-ea"/>
                <a:ea typeface="+mn-ea"/>
              </a:rPr>
              <a:t>：消除噪声和删除不一致数据</a:t>
            </a:r>
            <a:endParaRPr lang="en-US" altLang="zh-CN" sz="2400" dirty="0">
              <a:latin typeface="+mn-ea"/>
              <a:ea typeface="+mn-ea"/>
            </a:endParaRPr>
          </a:p>
          <a:p>
            <a:pPr marL="457200" indent="-457200" eaLnBrk="1" hangingPunct="1">
              <a:lnSpc>
                <a:spcPct val="150000"/>
              </a:lnSpc>
              <a:buClr>
                <a:schemeClr val="tx1"/>
              </a:buClr>
              <a:buFontTx/>
              <a:buAutoNum type="circleNumDbPlain"/>
            </a:pPr>
            <a:r>
              <a:rPr lang="zh-CN" altLang="en-US" sz="2400" b="1" dirty="0">
                <a:latin typeface="+mn-ea"/>
                <a:ea typeface="+mn-ea"/>
              </a:rPr>
              <a:t>数据集成</a:t>
            </a:r>
            <a:r>
              <a:rPr lang="zh-CN" altLang="en-US" sz="2400" dirty="0">
                <a:latin typeface="+mn-ea"/>
                <a:ea typeface="+mn-ea"/>
              </a:rPr>
              <a:t>：多种数据源可以组合在一起</a:t>
            </a:r>
            <a:endParaRPr lang="en-US" altLang="zh-CN" sz="2400" dirty="0">
              <a:latin typeface="+mn-ea"/>
              <a:ea typeface="+mn-ea"/>
            </a:endParaRPr>
          </a:p>
          <a:p>
            <a:pPr marL="457200" indent="-457200" eaLnBrk="1" hangingPunct="1">
              <a:lnSpc>
                <a:spcPct val="150000"/>
              </a:lnSpc>
              <a:buClr>
                <a:schemeClr val="tx1"/>
              </a:buClr>
              <a:buFontTx/>
              <a:buAutoNum type="circleNumDbPlain"/>
            </a:pPr>
            <a:r>
              <a:rPr lang="zh-CN" altLang="en-US" sz="2400" b="1" dirty="0">
                <a:latin typeface="+mn-ea"/>
                <a:ea typeface="+mn-ea"/>
              </a:rPr>
              <a:t>数据选择</a:t>
            </a:r>
            <a:r>
              <a:rPr lang="zh-CN" altLang="en-US" sz="2400" dirty="0">
                <a:latin typeface="+mn-ea"/>
                <a:ea typeface="+mn-ea"/>
              </a:rPr>
              <a:t>：从数据库中提取与分析任务相关的数据</a:t>
            </a:r>
            <a:endParaRPr lang="en-US" altLang="zh-CN" sz="2400" dirty="0">
              <a:latin typeface="+mn-ea"/>
              <a:ea typeface="+mn-ea"/>
            </a:endParaRPr>
          </a:p>
          <a:p>
            <a:pPr marL="457200" indent="-457200" eaLnBrk="1" hangingPunct="1">
              <a:lnSpc>
                <a:spcPct val="150000"/>
              </a:lnSpc>
              <a:buClr>
                <a:schemeClr val="tx1"/>
              </a:buClr>
              <a:buFontTx/>
              <a:buAutoNum type="circleNumDbPlain"/>
            </a:pPr>
            <a:r>
              <a:rPr lang="zh-CN" altLang="en-US" sz="2400" b="1" dirty="0">
                <a:latin typeface="+mn-ea"/>
                <a:ea typeface="+mn-ea"/>
              </a:rPr>
              <a:t>数据变换</a:t>
            </a:r>
            <a:r>
              <a:rPr lang="zh-CN" altLang="en-US" sz="2400" dirty="0">
                <a:latin typeface="+mn-ea"/>
                <a:ea typeface="+mn-ea"/>
              </a:rPr>
              <a:t>：把数据变换和统一成适合挖掘的形式</a:t>
            </a:r>
            <a:endParaRPr lang="en-US" altLang="zh-CN" sz="2400" dirty="0">
              <a:latin typeface="+mn-ea"/>
              <a:ea typeface="+mn-ea"/>
            </a:endParaRPr>
          </a:p>
          <a:p>
            <a:pPr marL="457200" indent="-457200" eaLnBrk="1" hangingPunct="1">
              <a:lnSpc>
                <a:spcPct val="150000"/>
              </a:lnSpc>
              <a:buClr>
                <a:schemeClr val="tx1"/>
              </a:buClr>
              <a:buFontTx/>
              <a:buAutoNum type="circleNumDbPlain"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数据挖掘：核心步骤，使用智能方法提取数据模式</a:t>
            </a:r>
            <a:endParaRPr lang="en-US" altLang="zh-CN" sz="2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457200" indent="-457200" eaLnBrk="1" hangingPunct="1">
              <a:lnSpc>
                <a:spcPct val="150000"/>
              </a:lnSpc>
              <a:buClr>
                <a:schemeClr val="tx1"/>
              </a:buClr>
              <a:buFontTx/>
              <a:buAutoNum type="circleNumDbPlain"/>
            </a:pPr>
            <a:r>
              <a:rPr lang="zh-CN" altLang="en-US" sz="2400" b="1" dirty="0">
                <a:latin typeface="+mn-ea"/>
                <a:ea typeface="+mn-ea"/>
              </a:rPr>
              <a:t>模式评估</a:t>
            </a:r>
            <a:r>
              <a:rPr lang="zh-CN" altLang="en-US" sz="2400" dirty="0">
                <a:latin typeface="+mn-ea"/>
                <a:ea typeface="+mn-ea"/>
              </a:rPr>
              <a:t>：根据兴趣度度量，</a:t>
            </a:r>
            <a:r>
              <a:rPr lang="zh-CN" altLang="en-US" sz="2400" dirty="0" smtClean="0">
                <a:latin typeface="+mn-ea"/>
                <a:ea typeface="+mn-ea"/>
              </a:rPr>
              <a:t>识别真正</a:t>
            </a:r>
            <a:r>
              <a:rPr lang="zh-CN" altLang="en-US" sz="2400" dirty="0">
                <a:latin typeface="+mn-ea"/>
                <a:ea typeface="+mn-ea"/>
              </a:rPr>
              <a:t>有趣的模式</a:t>
            </a:r>
            <a:endParaRPr lang="en-US" altLang="zh-CN" sz="2400" dirty="0">
              <a:latin typeface="+mn-ea"/>
              <a:ea typeface="+mn-ea"/>
            </a:endParaRPr>
          </a:p>
          <a:p>
            <a:pPr marL="457200" indent="-457200" eaLnBrk="1" hangingPunct="1">
              <a:lnSpc>
                <a:spcPct val="150000"/>
              </a:lnSpc>
              <a:buClr>
                <a:schemeClr val="tx1"/>
              </a:buClr>
              <a:buFontTx/>
              <a:buAutoNum type="circleNumDbPlain"/>
            </a:pPr>
            <a:r>
              <a:rPr lang="zh-CN" altLang="en-US" sz="2400" b="1" dirty="0">
                <a:latin typeface="+mn-ea"/>
                <a:ea typeface="+mn-ea"/>
              </a:rPr>
              <a:t>知识表示</a:t>
            </a:r>
            <a:r>
              <a:rPr lang="zh-CN" altLang="en-US" sz="2400" dirty="0">
                <a:latin typeface="+mn-ea"/>
                <a:ea typeface="+mn-ea"/>
              </a:rPr>
              <a:t>：</a:t>
            </a:r>
            <a:r>
              <a:rPr lang="zh-CN" altLang="en-US" sz="2400" dirty="0" smtClean="0">
                <a:latin typeface="+mn-ea"/>
                <a:ea typeface="+mn-ea"/>
              </a:rPr>
              <a:t>使用知识表示</a:t>
            </a:r>
            <a:r>
              <a:rPr lang="zh-CN" altLang="en-US" sz="2400" dirty="0">
                <a:latin typeface="+mn-ea"/>
                <a:ea typeface="+mn-ea"/>
              </a:rPr>
              <a:t>技术，向用户提供挖掘的知识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67036" y="162826"/>
            <a:ext cx="7776864" cy="90872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知识发现过程</a:t>
            </a:r>
            <a:endParaRPr lang="en-US" altLang="zh-CN" sz="2800" b="1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6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矩形 8"/>
          <p:cNvSpPr>
            <a:spLocks noChangeArrowheads="1"/>
          </p:cNvSpPr>
          <p:nvPr/>
        </p:nvSpPr>
        <p:spPr bwMode="auto">
          <a:xfrm>
            <a:off x="0" y="0"/>
            <a:ext cx="9144000" cy="1000125"/>
          </a:xfrm>
          <a:prstGeom prst="rect">
            <a:avLst/>
          </a:prstGeom>
          <a:solidFill>
            <a:srgbClr val="1736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699" name="矩形 3"/>
          <p:cNvSpPr>
            <a:spLocks noChangeArrowheads="1"/>
          </p:cNvSpPr>
          <p:nvPr/>
        </p:nvSpPr>
        <p:spPr bwMode="auto">
          <a:xfrm>
            <a:off x="2098675" y="3214688"/>
            <a:ext cx="48013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b="1" dirty="0">
                <a:solidFill>
                  <a:srgbClr val="0036A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数据挖掘的主要任务</a:t>
            </a:r>
          </a:p>
        </p:txBody>
      </p:sp>
    </p:spTree>
    <p:extLst>
      <p:ext uri="{BB962C8B-B14F-4D97-AF65-F5344CB8AC3E}">
        <p14:creationId xmlns:p14="http://schemas.microsoft.com/office/powerpoint/2010/main" val="99195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8"/>
          <p:cNvSpPr>
            <a:spLocks noChangeArrowheads="1"/>
          </p:cNvSpPr>
          <p:nvPr/>
        </p:nvSpPr>
        <p:spPr bwMode="auto">
          <a:xfrm>
            <a:off x="0" y="0"/>
            <a:ext cx="9144000" cy="1000125"/>
          </a:xfrm>
          <a:prstGeom prst="rect">
            <a:avLst/>
          </a:prstGeom>
          <a:solidFill>
            <a:srgbClr val="1736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23850" y="142875"/>
            <a:ext cx="7775575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/>
            <a:r>
              <a:rPr lang="zh-CN" altLang="en-US" sz="36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数据挖掘的主要任务</a:t>
            </a:r>
            <a:endParaRPr lang="en-US" altLang="zh-CN" sz="36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30724" name="Rectangle 3"/>
          <p:cNvSpPr>
            <a:spLocks noGrp="1" noChangeArrowheads="1"/>
          </p:cNvSpPr>
          <p:nvPr>
            <p:ph sz="quarter" idx="1"/>
          </p:nvPr>
        </p:nvSpPr>
        <p:spPr bwMode="auto">
          <a:xfrm>
            <a:off x="323849" y="1527175"/>
            <a:ext cx="8482013" cy="211784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l" eaLnBrk="1" hangingPunct="1"/>
            <a:r>
              <a:rPr lang="zh-CN" altLang="en-US" b="1" dirty="0">
                <a:solidFill>
                  <a:srgbClr val="0036A2"/>
                </a:solidFill>
                <a:latin typeface="+mn-ea"/>
                <a:ea typeface="+mn-ea"/>
                <a:sym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0036A2"/>
                </a:solidFill>
                <a:latin typeface="+mn-ea"/>
                <a:ea typeface="+mn-ea"/>
                <a:sym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0036A2"/>
                </a:solidFill>
                <a:latin typeface="+mn-ea"/>
                <a:ea typeface="+mn-ea"/>
                <a:sym typeface="微软雅黑" panose="020B0503020204020204" pitchFamily="34" charset="-122"/>
              </a:rPr>
              <a:t>）关联分析  （关联规则</a:t>
            </a:r>
            <a:r>
              <a:rPr lang="zh-CN" altLang="en-US" b="1" dirty="0" smtClean="0">
                <a:solidFill>
                  <a:srgbClr val="0036A2"/>
                </a:solidFill>
                <a:latin typeface="+mn-ea"/>
                <a:ea typeface="+mn-ea"/>
                <a:sym typeface="微软雅黑" panose="020B0503020204020204" pitchFamily="34" charset="-122"/>
              </a:rPr>
              <a:t>挖掘）</a:t>
            </a:r>
            <a:endParaRPr lang="zh-CN" altLang="en-US" b="1" dirty="0">
              <a:solidFill>
                <a:srgbClr val="0036A2"/>
              </a:solidFill>
              <a:latin typeface="+mn-ea"/>
              <a:ea typeface="+mn-ea"/>
              <a:sym typeface="微软雅黑" panose="020B0503020204020204" pitchFamily="34" charset="-122"/>
            </a:endParaRPr>
          </a:p>
          <a:p>
            <a:pPr marL="742950" lvl="1" indent="-285750" algn="l" eaLnBrk="1" hangingPunct="1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–"/>
            </a:pPr>
            <a:r>
              <a:rPr lang="zh-CN" altLang="en-US" sz="2400" dirty="0">
                <a:latin typeface="+mn-ea"/>
                <a:ea typeface="+mn-ea"/>
              </a:rPr>
              <a:t>发现数据之间的关联规则，这些规则展示属性</a:t>
            </a:r>
            <a:r>
              <a:rPr lang="en-US" altLang="zh-CN" sz="2400" dirty="0">
                <a:latin typeface="+mn-ea"/>
                <a:ea typeface="+mn-ea"/>
              </a:rPr>
              <a:t>/</a:t>
            </a:r>
            <a:r>
              <a:rPr lang="zh-CN" altLang="en-US" sz="2400" dirty="0">
                <a:latin typeface="+mn-ea"/>
                <a:ea typeface="+mn-ea"/>
              </a:rPr>
              <a:t>值频繁的在给定的数据中所一起出现的条件</a:t>
            </a:r>
            <a:r>
              <a:rPr lang="zh-CN" altLang="en-US" sz="2400" dirty="0" smtClean="0">
                <a:latin typeface="+mn-ea"/>
                <a:ea typeface="+mn-ea"/>
              </a:rPr>
              <a:t>。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30725" name="TextBox 3"/>
          <p:cNvSpPr>
            <a:spLocks noChangeArrowheads="1"/>
          </p:cNvSpPr>
          <p:nvPr/>
        </p:nvSpPr>
        <p:spPr bwMode="auto">
          <a:xfrm>
            <a:off x="1259632" y="4437112"/>
            <a:ext cx="7056784" cy="1477328"/>
          </a:xfrm>
          <a:prstGeom prst="rect">
            <a:avLst/>
          </a:prstGeom>
          <a:noFill/>
          <a:ln w="9525">
            <a:solidFill>
              <a:srgbClr val="000000"/>
            </a:solidFill>
            <a:prstDash val="lg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例如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：每当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季节性风暴来临之前，美国沃尔玛的飓风用品和蛋挞的销量都会增高。所以，公司把两者放在靠近的位置，以便促进销量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7864" y="386104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n-ea"/>
              </a:rPr>
              <a:t>购物篮数据分析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0292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95288" y="188913"/>
            <a:ext cx="8229600" cy="43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参考资料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0" name="Rectangle 3"/>
          <p:cNvSpPr>
            <a:spLocks noGrp="1" noChangeArrowheads="1"/>
          </p:cNvSpPr>
          <p:nvPr>
            <p:ph sz="half" idx="4294967295"/>
          </p:nvPr>
        </p:nvSpPr>
        <p:spPr bwMode="auto">
          <a:xfrm>
            <a:off x="251520" y="1020931"/>
            <a:ext cx="5392632" cy="5216381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 marL="0" indent="0" eaLnBrk="1" hangingPunct="1">
              <a:lnSpc>
                <a:spcPct val="80000"/>
              </a:lnSpc>
              <a:buSzPct val="70000"/>
              <a:buFont typeface="Wingdings" pitchFamily="2" charset="2"/>
              <a:buChar char="l"/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教科书</a:t>
            </a:r>
          </a:p>
          <a:p>
            <a:pPr lvl="1" eaLnBrk="1" hangingPunct="1">
              <a:spcBef>
                <a:spcPts val="1200"/>
              </a:spcBef>
              <a:defRPr/>
            </a:pPr>
            <a:r>
              <a:rPr lang="zh-CN" altLang="en-US" sz="18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数据挖掘：概念与技术，Jiawei Han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, 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Micheline Kamber和 </a:t>
            </a:r>
            <a:r>
              <a:rPr lang="en-US" altLang="zh-CN" sz="1800" dirty="0" err="1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Jian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Pei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著，机械工业出版社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(2012)</a:t>
            </a:r>
            <a:endParaRPr lang="en-US" altLang="zh-CN" sz="2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1" hangingPunct="1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参考书</a:t>
            </a:r>
          </a:p>
          <a:p>
            <a:pPr lvl="1" eaLnBrk="1" hangingPunct="1">
              <a:spcBef>
                <a:spcPts val="1200"/>
              </a:spcBef>
              <a:defRPr/>
            </a:pPr>
            <a:r>
              <a:rPr lang="zh-CN" altLang="en-US" sz="18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数据挖掘导论，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Pang-</a:t>
            </a:r>
            <a:r>
              <a:rPr lang="en-US" altLang="zh-CN" sz="1800" dirty="0" err="1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Ning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Tan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等著，人民邮电出版社</a:t>
            </a:r>
            <a:endParaRPr lang="en-US" altLang="zh-CN" sz="18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lvl="1" eaLnBrk="1" hangingPunct="1">
              <a:spcBef>
                <a:spcPts val="1200"/>
              </a:spcBef>
              <a:defRPr/>
            </a:pPr>
            <a:r>
              <a:rPr lang="zh-CN" altLang="en-US" sz="18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机器学习，周志华，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清华大学出版社</a:t>
            </a:r>
            <a:endParaRPr lang="en-US" altLang="zh-CN" sz="1800" dirty="0"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1680"/>
              </a:spcBef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网络公开课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lvl="1">
              <a:buFont typeface="STIXGeneral-Regular" pitchFamily="2" charset="2"/>
              <a:buChar char="⎯"/>
            </a:pP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数据挖掘：理论与算法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（学堂在线）</a:t>
            </a:r>
            <a:endParaRPr lang="en-US" altLang="zh-CN" sz="18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lvl="1">
              <a:spcBef>
                <a:spcPts val="1200"/>
              </a:spcBef>
              <a:defRPr/>
            </a:pPr>
            <a:endParaRPr lang="zh-CN" altLang="en-US" sz="18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6149" name="Picture 9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152" y="1020931"/>
            <a:ext cx="1528763" cy="210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图片 6" descr="u=2257777109,3890923128&amp;fm=21&amp;gp=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980" y="3284984"/>
            <a:ext cx="1440488" cy="194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207" y="3249696"/>
            <a:ext cx="1584176" cy="19442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020931"/>
            <a:ext cx="1643970" cy="21034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E2D537-3E75-014B-99E8-148C23AC23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885" y="4869159"/>
            <a:ext cx="3315315" cy="17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4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1700213"/>
            <a:ext cx="8502650" cy="4321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标题 1"/>
          <p:cNvSpPr>
            <a:spLocks noGrp="1"/>
          </p:cNvSpPr>
          <p:nvPr>
            <p:ph type="title"/>
          </p:nvPr>
        </p:nvSpPr>
        <p:spPr bwMode="auto">
          <a:xfrm>
            <a:off x="290513" y="980728"/>
            <a:ext cx="8785225" cy="793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400" b="1" dirty="0">
                <a:solidFill>
                  <a:srgbClr val="3244F2"/>
                </a:solidFill>
                <a:latin typeface="+mn-ea"/>
                <a:ea typeface="+mn-ea"/>
              </a:rPr>
              <a:t>例：空气质量与气象条件间关联规则挖掘</a:t>
            </a:r>
          </a:p>
        </p:txBody>
      </p:sp>
      <p:sp>
        <p:nvSpPr>
          <p:cNvPr id="31748" name="文本框 5"/>
          <p:cNvSpPr txBox="1">
            <a:spLocks noChangeArrowheads="1"/>
          </p:cNvSpPr>
          <p:nvPr/>
        </p:nvSpPr>
        <p:spPr bwMode="auto">
          <a:xfrm>
            <a:off x="0" y="6024563"/>
            <a:ext cx="9075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800" b="1">
                <a:solidFill>
                  <a:srgbClr val="FF0000"/>
                </a:solidFill>
              </a:rPr>
              <a:t>首先进行离散化处理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51520" y="18864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Example 1: </a:t>
            </a:r>
            <a:r>
              <a:rPr lang="zh-CN" altLang="en-US" sz="2400" b="1" dirty="0">
                <a:solidFill>
                  <a:schemeClr val="bg1"/>
                </a:solidFill>
              </a:rPr>
              <a:t>空气质量与气象之间的关联挖掘</a:t>
            </a:r>
          </a:p>
        </p:txBody>
      </p:sp>
    </p:spTree>
    <p:extLst>
      <p:ext uri="{BB962C8B-B14F-4D97-AF65-F5344CB8AC3E}">
        <p14:creationId xmlns:p14="http://schemas.microsoft.com/office/powerpoint/2010/main" val="35355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+mn-ea"/>
                <a:ea typeface="+mn-ea"/>
              </a:rPr>
              <a:t>预处理后数据</a:t>
            </a:r>
          </a:p>
        </p:txBody>
      </p:sp>
      <p:pic>
        <p:nvPicPr>
          <p:cNvPr id="32771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" y="1268760"/>
            <a:ext cx="8620125" cy="43926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53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3795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15875"/>
            <a:ext cx="8929687" cy="6742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324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553673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1520" y="188640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Example 2: </a:t>
            </a:r>
            <a:r>
              <a:rPr lang="zh-CN" altLang="en-US" sz="2400" b="1" dirty="0">
                <a:solidFill>
                  <a:schemeClr val="bg1"/>
                </a:solidFill>
              </a:rPr>
              <a:t>手机</a:t>
            </a:r>
            <a:r>
              <a:rPr lang="en-US" altLang="zh-CN" sz="2400" b="1" dirty="0">
                <a:solidFill>
                  <a:schemeClr val="bg1"/>
                </a:solidFill>
              </a:rPr>
              <a:t>4G</a:t>
            </a:r>
            <a:r>
              <a:rPr lang="zh-CN" altLang="en-US" sz="2400" b="1" dirty="0">
                <a:solidFill>
                  <a:schemeClr val="bg1"/>
                </a:solidFill>
              </a:rPr>
              <a:t>用户迁移模式分析</a:t>
            </a:r>
          </a:p>
        </p:txBody>
      </p:sp>
    </p:spTree>
    <p:extLst>
      <p:ext uri="{BB962C8B-B14F-4D97-AF65-F5344CB8AC3E}">
        <p14:creationId xmlns:p14="http://schemas.microsoft.com/office/powerpoint/2010/main" val="41249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矩形 8"/>
          <p:cNvSpPr>
            <a:spLocks noChangeArrowheads="1"/>
          </p:cNvSpPr>
          <p:nvPr/>
        </p:nvSpPr>
        <p:spPr bwMode="auto">
          <a:xfrm>
            <a:off x="0" y="0"/>
            <a:ext cx="9144000" cy="1000125"/>
          </a:xfrm>
          <a:prstGeom prst="rect">
            <a:avLst/>
          </a:prstGeom>
          <a:solidFill>
            <a:srgbClr val="1736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sz="quarter" idx="1"/>
          </p:nvPr>
        </p:nvSpPr>
        <p:spPr bwMode="auto">
          <a:xfrm>
            <a:off x="323850" y="1341438"/>
            <a:ext cx="8504238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ts val="1800"/>
              </a:spcBef>
            </a:pPr>
            <a:r>
              <a:rPr lang="zh-CN" altLang="en-US" b="1" dirty="0">
                <a:solidFill>
                  <a:srgbClr val="0036A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0036A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0036A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）聚类分析</a:t>
            </a:r>
          </a:p>
          <a:p>
            <a:pPr marL="742950" lvl="1" indent="-285750" algn="l" eaLnBrk="1" hangingPunct="1">
              <a:spcBef>
                <a:spcPts val="1800"/>
              </a:spcBef>
              <a:buFont typeface="Arial" panose="020B0604020202020204" pitchFamily="34" charset="0"/>
              <a:buChar char="–"/>
            </a:pPr>
            <a:r>
              <a:rPr lang="zh-CN" altLang="en-US" sz="2400" dirty="0">
                <a:latin typeface="+mn-ea"/>
                <a:ea typeface="+mn-ea"/>
              </a:rPr>
              <a:t>将类似的数据归类到一起，形成一个新的类别进行分析。</a:t>
            </a:r>
          </a:p>
          <a:p>
            <a:pPr marL="742950" lvl="1" indent="-285750" algn="l" eaLnBrk="1" hangingPunct="1">
              <a:spcBef>
                <a:spcPts val="1800"/>
              </a:spcBef>
              <a:buFont typeface="Arial" panose="020B0604020202020204" pitchFamily="34" charset="0"/>
              <a:buChar char="–"/>
            </a:pPr>
            <a:r>
              <a:rPr lang="zh-CN" altLang="en-US" sz="2400" dirty="0">
                <a:latin typeface="+mn-ea"/>
                <a:ea typeface="+mn-ea"/>
              </a:rPr>
              <a:t>最大化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类内的相似性</a:t>
            </a:r>
            <a:r>
              <a:rPr lang="zh-CN" altLang="en-US" sz="2400" dirty="0">
                <a:latin typeface="+mn-ea"/>
                <a:ea typeface="+mn-ea"/>
              </a:rPr>
              <a:t>和最小化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类间的相似性</a:t>
            </a:r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501008"/>
            <a:ext cx="4276205" cy="290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9955"/>
            <a:ext cx="2837654" cy="2803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23850" y="142875"/>
            <a:ext cx="7775575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/>
            <a:r>
              <a:rPr lang="zh-CN" altLang="en-US" sz="36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数据挖掘的主要任务</a:t>
            </a:r>
            <a:endParaRPr lang="en-US" altLang="zh-CN" sz="36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278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20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11909" r="5391" b="12610"/>
          <a:stretch>
            <a:fillRect/>
          </a:stretch>
        </p:blipFill>
        <p:spPr bwMode="auto">
          <a:xfrm>
            <a:off x="5077346" y="2371874"/>
            <a:ext cx="3384550" cy="25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6"/>
          <p:cNvSpPr>
            <a:spLocks noChangeArrowheads="1"/>
          </p:cNvSpPr>
          <p:nvPr/>
        </p:nvSpPr>
        <p:spPr bwMode="auto">
          <a:xfrm>
            <a:off x="695846" y="1083540"/>
            <a:ext cx="51002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1950" indent="-3619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大脑的神经纤维聚类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</a:rPr>
              <a:t>      </a:t>
            </a:r>
          </a:p>
        </p:txBody>
      </p:sp>
      <p:sp>
        <p:nvSpPr>
          <p:cNvPr id="26633" name="Text Box 15"/>
          <p:cNvSpPr txBox="1">
            <a:spLocks noChangeArrowheads="1"/>
          </p:cNvSpPr>
          <p:nvPr/>
        </p:nvSpPr>
        <p:spPr bwMode="auto">
          <a:xfrm>
            <a:off x="683568" y="1566565"/>
            <a:ext cx="3889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[</a:t>
            </a:r>
            <a:r>
              <a:rPr lang="en-US" altLang="zh-CN" sz="1600" dirty="0"/>
              <a:t>ICDM </a:t>
            </a:r>
            <a:r>
              <a:rPr lang="en-US" altLang="zh-CN" sz="1600" dirty="0" err="1"/>
              <a:t>BioDM</a:t>
            </a:r>
            <a:r>
              <a:rPr lang="en-US" altLang="zh-CN" sz="1600" dirty="0"/>
              <a:t> 2010; IJKDB 2010 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26634" name="Rectangle 16"/>
          <p:cNvSpPr>
            <a:spLocks noChangeArrowheads="1"/>
          </p:cNvSpPr>
          <p:nvPr/>
        </p:nvSpPr>
        <p:spPr bwMode="auto">
          <a:xfrm>
            <a:off x="695846" y="3333899"/>
            <a:ext cx="4452937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华文中宋" panose="02010600040101010101" pitchFamily="2" charset="-122"/>
                <a:ea typeface="华文中宋" panose="02010600040101010101" pitchFamily="2" charset="-122"/>
              </a:rPr>
              <a:t>基本思想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：针对大量的纤维数据</a:t>
            </a:r>
            <a:r>
              <a:rPr lang="en-US" altLang="zh-CN" sz="2000"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提出一种</a:t>
            </a:r>
            <a:r>
              <a:rPr lang="zh-CN" altLang="en-US" sz="2000" b="1">
                <a:solidFill>
                  <a:srgbClr val="3366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有效的纤维相似度算法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，并结合密度聚类法，</a:t>
            </a:r>
            <a:r>
              <a:rPr lang="zh-CN" altLang="en-US" sz="2000" b="1">
                <a:solidFill>
                  <a:srgbClr val="3366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提出了大脑神经纤维束的自动识别，并能对大脑神经纤维的结构进行可视化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</a:p>
        </p:txBody>
      </p:sp>
      <p:sp>
        <p:nvSpPr>
          <p:cNvPr id="26635" name="Text Box 17"/>
          <p:cNvSpPr txBox="1">
            <a:spLocks noChangeArrowheads="1"/>
          </p:cNvSpPr>
          <p:nvPr/>
        </p:nvSpPr>
        <p:spPr bwMode="auto">
          <a:xfrm>
            <a:off x="684733" y="2368699"/>
            <a:ext cx="43211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ea typeface="华文中宋" panose="02010600040101010101" pitchFamily="2" charset="-122"/>
              </a:rPr>
              <a:t>挑战</a:t>
            </a:r>
            <a:r>
              <a:rPr lang="zh-CN" altLang="en-US" b="1"/>
              <a:t>：</a:t>
            </a:r>
            <a:r>
              <a:rPr lang="zh-CN" altLang="en-US"/>
              <a:t> 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如何有效分析、理解及可视化神经纤维是一个难点问题。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79512" y="116632"/>
            <a:ext cx="51002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1950" indent="-3619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Example 1: </a:t>
            </a:r>
            <a:r>
              <a:rPr lang="zh-CN" altLang="en-US" sz="24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大脑神经纤维聚类</a:t>
            </a: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18914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 Box 9"/>
          <p:cNvSpPr txBox="1">
            <a:spLocks noChangeArrowheads="1"/>
          </p:cNvSpPr>
          <p:nvPr/>
        </p:nvSpPr>
        <p:spPr bwMode="auto">
          <a:xfrm>
            <a:off x="1116013" y="6230938"/>
            <a:ext cx="77755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(c) 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第一级                                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(d)  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第二级                          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(e) 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第三级</a:t>
            </a:r>
          </a:p>
        </p:txBody>
      </p:sp>
      <p:sp>
        <p:nvSpPr>
          <p:cNvPr id="27652" name="Text Box 11"/>
          <p:cNvSpPr txBox="1">
            <a:spLocks noChangeArrowheads="1"/>
          </p:cNvSpPr>
          <p:nvPr/>
        </p:nvSpPr>
        <p:spPr bwMode="auto">
          <a:xfrm>
            <a:off x="1547813" y="3429000"/>
            <a:ext cx="698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(a) 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纤维密度分布图                                       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(b) 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层次结构图</a:t>
            </a:r>
          </a:p>
        </p:txBody>
      </p:sp>
      <p:pic>
        <p:nvPicPr>
          <p:cNvPr id="27653" name="Picture 15" descr="CS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125538"/>
            <a:ext cx="38163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16" descr="R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1293813"/>
            <a:ext cx="2916238" cy="213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17" descr="Sagittal_l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3925888"/>
            <a:ext cx="2592387" cy="210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Picture 18" descr="Sagittal_l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925" y="3997325"/>
            <a:ext cx="2598738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Picture 19" descr="Sagittal_l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50" y="3997325"/>
            <a:ext cx="2638425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9" name="Text Box 17"/>
          <p:cNvSpPr txBox="1">
            <a:spLocks noChangeArrowheads="1"/>
          </p:cNvSpPr>
          <p:nvPr/>
        </p:nvSpPr>
        <p:spPr bwMode="auto">
          <a:xfrm>
            <a:off x="539750" y="1700213"/>
            <a:ext cx="561975" cy="3384550"/>
          </a:xfrm>
          <a:prstGeom prst="rect">
            <a:avLst/>
          </a:prstGeom>
          <a:noFill/>
          <a:ln w="12700" algn="ctr">
            <a:solidFill>
              <a:schemeClr val="tx1"/>
            </a:solidFill>
            <a:prstDash val="lg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FF0000"/>
                </a:solidFill>
                <a:ea typeface="华文中宋" panose="02010600040101010101" pitchFamily="2" charset="-122"/>
              </a:rPr>
              <a:t>胼胝体的纤维束识别</a:t>
            </a:r>
          </a:p>
        </p:txBody>
      </p:sp>
    </p:spTree>
    <p:extLst>
      <p:ext uri="{BB962C8B-B14F-4D97-AF65-F5344CB8AC3E}">
        <p14:creationId xmlns:p14="http://schemas.microsoft.com/office/powerpoint/2010/main" val="34817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885113" y="6381750"/>
            <a:ext cx="762000" cy="36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11B9BD5-0305-4A56-BD6F-CCFAAA52DA31}" type="slidenum">
              <a:rPr lang="zh-CN" altLang="en-US"/>
              <a:pPr eaLnBrk="1" hangingPunct="1"/>
              <a:t>47</a:t>
            </a:fld>
            <a:endParaRPr lang="en-US" altLang="zh-CN"/>
          </a:p>
        </p:txBody>
      </p:sp>
      <p:pic>
        <p:nvPicPr>
          <p:cNvPr id="28675" name="Picture 10" descr="Sagittal_l1_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246188"/>
            <a:ext cx="2411412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11" descr="Sagittal_l3_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196975"/>
            <a:ext cx="2663825" cy="203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12" descr="Sagittal_l2_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1246188"/>
            <a:ext cx="2524125" cy="203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14" descr="Sagittal_l3_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076700"/>
            <a:ext cx="3105150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15" descr="Coronal_l3_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3933825"/>
            <a:ext cx="167640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Picture 16" descr="Axial_l3_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25" y="3717925"/>
            <a:ext cx="1487488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2" name="Text Box 9"/>
          <p:cNvSpPr txBox="1">
            <a:spLocks noChangeArrowheads="1"/>
          </p:cNvSpPr>
          <p:nvPr/>
        </p:nvSpPr>
        <p:spPr bwMode="auto">
          <a:xfrm>
            <a:off x="611188" y="3213100"/>
            <a:ext cx="81359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(f) 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第一级（噪声）          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(g)  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第二级（噪声）           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(h) 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第三级（噪声） </a:t>
            </a:r>
          </a:p>
        </p:txBody>
      </p:sp>
      <p:sp>
        <p:nvSpPr>
          <p:cNvPr id="28683" name="Text Box 9"/>
          <p:cNvSpPr txBox="1">
            <a:spLocks noChangeArrowheads="1"/>
          </p:cNvSpPr>
          <p:nvPr/>
        </p:nvSpPr>
        <p:spPr bwMode="auto">
          <a:xfrm>
            <a:off x="612775" y="6308725"/>
            <a:ext cx="81359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(i)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矢状面                              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(j) </a:t>
            </a:r>
            <a:r>
              <a:rPr lang="en-US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冠状面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                        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(k) 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横断面 </a:t>
            </a:r>
          </a:p>
        </p:txBody>
      </p:sp>
    </p:spTree>
    <p:extLst>
      <p:ext uri="{BB962C8B-B14F-4D97-AF65-F5344CB8AC3E}">
        <p14:creationId xmlns:p14="http://schemas.microsoft.com/office/powerpoint/2010/main" val="7517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160528"/>
            <a:ext cx="3708400" cy="338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4032250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矩形 7"/>
          <p:cNvSpPr>
            <a:spLocks noChangeArrowheads="1"/>
          </p:cNvSpPr>
          <p:nvPr/>
        </p:nvSpPr>
        <p:spPr bwMode="auto">
          <a:xfrm>
            <a:off x="611560" y="4725144"/>
            <a:ext cx="8245152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zh-CN" altLang="en-US" b="1" dirty="0">
                <a:solidFill>
                  <a:srgbClr val="0036A2"/>
                </a:solidFill>
                <a:latin typeface="+mn-ea"/>
                <a:ea typeface="+mn-ea"/>
              </a:rPr>
              <a:t>蓝色：</a:t>
            </a:r>
            <a:r>
              <a:rPr lang="zh-CN" altLang="en-US" dirty="0">
                <a:latin typeface="AdobeHeitiStd-Regular"/>
              </a:rPr>
              <a:t>第</a:t>
            </a:r>
            <a:r>
              <a:rPr lang="en-US" altLang="zh-CN" dirty="0">
                <a:latin typeface="AdobeHeitiStd-Regular"/>
              </a:rPr>
              <a:t>Ⅰ</a:t>
            </a:r>
            <a:r>
              <a:rPr lang="zh-CN" altLang="en-US" dirty="0">
                <a:latin typeface="AdobeHeitiStd-Regular"/>
              </a:rPr>
              <a:t>类。主要分布在渤海湾东北部，表现出叶绿素浓度低</a:t>
            </a:r>
            <a:r>
              <a:rPr lang="zh-CN" altLang="en-US" dirty="0">
                <a:latin typeface="KTJ+ZEOFF1-2"/>
              </a:rPr>
              <a:t>、</a:t>
            </a:r>
            <a:r>
              <a:rPr lang="zh-CN" altLang="en-US" dirty="0">
                <a:latin typeface="AdobeHeitiStd-Regular"/>
              </a:rPr>
              <a:t>悬浮泥沙浓度低</a:t>
            </a:r>
            <a:r>
              <a:rPr lang="zh-CN" altLang="en-US" dirty="0">
                <a:latin typeface="KTJ+ZEOFF1-2"/>
              </a:rPr>
              <a:t>、</a:t>
            </a:r>
            <a:r>
              <a:rPr lang="zh-CN" altLang="en-US" dirty="0">
                <a:latin typeface="AdobeHeitiStd-Regular"/>
              </a:rPr>
              <a:t>透明度高和海表温度较低的特征；</a:t>
            </a:r>
            <a:endParaRPr lang="en-US" altLang="zh-CN" dirty="0">
              <a:latin typeface="AdobeHeitiStd-Regular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zh-CN" altLang="en-US" b="1" dirty="0">
                <a:solidFill>
                  <a:srgbClr val="006600"/>
                </a:solidFill>
                <a:latin typeface="+mn-ea"/>
                <a:ea typeface="+mn-ea"/>
              </a:rPr>
              <a:t>绿色</a:t>
            </a:r>
            <a:r>
              <a:rPr lang="zh-CN" altLang="en-US" b="1" dirty="0"/>
              <a:t>：</a:t>
            </a:r>
            <a:r>
              <a:rPr lang="zh-CN" altLang="en-US" dirty="0"/>
              <a:t>第</a:t>
            </a:r>
            <a:r>
              <a:rPr lang="en-US" altLang="zh-CN" dirty="0"/>
              <a:t>Ⅱ</a:t>
            </a:r>
            <a:r>
              <a:rPr lang="zh-CN" altLang="en-US" dirty="0"/>
              <a:t>类的聚类中心各指标值在第</a:t>
            </a:r>
            <a:r>
              <a:rPr lang="en-US" altLang="zh-CN" dirty="0"/>
              <a:t>Ⅰ</a:t>
            </a:r>
            <a:r>
              <a:rPr lang="zh-CN" altLang="en-US" dirty="0"/>
              <a:t>和第</a:t>
            </a:r>
            <a:r>
              <a:rPr lang="en-US" altLang="zh-CN" dirty="0"/>
              <a:t>Ⅲ</a:t>
            </a:r>
            <a:r>
              <a:rPr lang="zh-CN" altLang="en-US" dirty="0"/>
              <a:t>类聚类中心值的中间，同时在空间上也处于中间过渡区域；</a:t>
            </a:r>
            <a:endParaRPr lang="en-US" altLang="zh-CN" dirty="0">
              <a:latin typeface="AdobeHeitiStd-Regular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zh-CN" altLang="en-US" b="1" dirty="0">
                <a:solidFill>
                  <a:srgbClr val="FFC000"/>
                </a:solidFill>
                <a:latin typeface="+mn-ea"/>
                <a:ea typeface="+mn-ea"/>
              </a:rPr>
              <a:t>黄色：</a:t>
            </a:r>
            <a:r>
              <a:rPr lang="zh-CN" altLang="en-US" dirty="0"/>
              <a:t>第</a:t>
            </a:r>
            <a:r>
              <a:rPr lang="en-US" altLang="zh-CN" dirty="0"/>
              <a:t>Ⅲ</a:t>
            </a:r>
            <a:r>
              <a:rPr lang="zh-CN" altLang="en-US" dirty="0"/>
              <a:t>类主要分布在渤海湾西南部，表现出与第</a:t>
            </a:r>
            <a:r>
              <a:rPr lang="en-US" altLang="zh-CN" dirty="0"/>
              <a:t>Ⅰ</a:t>
            </a:r>
            <a:r>
              <a:rPr lang="zh-CN" altLang="en-US" dirty="0"/>
              <a:t>类相反的特征。</a:t>
            </a:r>
          </a:p>
        </p:txBody>
      </p:sp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179512" y="188640"/>
            <a:ext cx="57610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</a:rPr>
              <a:t>Example 2: </a:t>
            </a:r>
            <a:r>
              <a:rPr lang="zh-CN" altLang="en-US" sz="2400" b="1" dirty="0">
                <a:solidFill>
                  <a:schemeClr val="bg1"/>
                </a:solidFill>
              </a:rPr>
              <a:t>渤海湾水生态环境聚类</a:t>
            </a:r>
          </a:p>
        </p:txBody>
      </p:sp>
    </p:spTree>
    <p:extLst>
      <p:ext uri="{BB962C8B-B14F-4D97-AF65-F5344CB8AC3E}">
        <p14:creationId xmlns:p14="http://schemas.microsoft.com/office/powerpoint/2010/main" val="267148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矩形 8"/>
          <p:cNvSpPr>
            <a:spLocks noChangeArrowheads="1"/>
          </p:cNvSpPr>
          <p:nvPr/>
        </p:nvSpPr>
        <p:spPr bwMode="auto">
          <a:xfrm>
            <a:off x="0" y="0"/>
            <a:ext cx="9144000" cy="1000125"/>
          </a:xfrm>
          <a:prstGeom prst="rect">
            <a:avLst/>
          </a:prstGeom>
          <a:solidFill>
            <a:srgbClr val="1736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sz="quarter" idx="1"/>
          </p:nvPr>
        </p:nvSpPr>
        <p:spPr bwMode="auto">
          <a:xfrm>
            <a:off x="323850" y="1341438"/>
            <a:ext cx="8504238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ts val="1800"/>
              </a:spcBef>
            </a:pPr>
            <a:r>
              <a:rPr lang="zh-CN" altLang="en-US" b="1" dirty="0">
                <a:solidFill>
                  <a:srgbClr val="0036A2"/>
                </a:solidFill>
                <a:latin typeface="+mn-ea"/>
                <a:ea typeface="+mn-ea"/>
                <a:sym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0036A2"/>
                </a:solidFill>
                <a:latin typeface="+mn-ea"/>
                <a:ea typeface="+mn-ea"/>
                <a:sym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0036A2"/>
                </a:solidFill>
                <a:latin typeface="+mn-ea"/>
                <a:ea typeface="+mn-ea"/>
                <a:sym typeface="微软雅黑" panose="020B0503020204020204" pitchFamily="34" charset="-122"/>
              </a:rPr>
              <a:t>）分类</a:t>
            </a:r>
            <a:r>
              <a:rPr lang="en-US" altLang="zh-CN" b="1" dirty="0">
                <a:solidFill>
                  <a:srgbClr val="0036A2"/>
                </a:solidFill>
                <a:latin typeface="+mn-ea"/>
                <a:ea typeface="+mn-ea"/>
                <a:sym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0036A2"/>
                </a:solidFill>
                <a:latin typeface="+mn-ea"/>
                <a:ea typeface="+mn-ea"/>
                <a:sym typeface="微软雅黑" panose="020B0503020204020204" pitchFamily="34" charset="-122"/>
              </a:rPr>
              <a:t>预测</a:t>
            </a:r>
          </a:p>
          <a:p>
            <a:pPr marL="742950" lvl="1" indent="-285750" algn="l" eaLnBrk="1" hangingPunct="1">
              <a:lnSpc>
                <a:spcPct val="150000"/>
              </a:lnSpc>
              <a:buFont typeface="Arial" panose="020B0604020202020204" pitchFamily="34" charset="0"/>
              <a:buChar char="–"/>
            </a:pPr>
            <a:r>
              <a:rPr lang="zh-CN" altLang="en-US" sz="2400" b="1" dirty="0">
                <a:latin typeface="+mn-ea"/>
                <a:ea typeface="+mn-ea"/>
              </a:rPr>
              <a:t>找出描述和区分数据类</a:t>
            </a:r>
            <a:r>
              <a:rPr lang="en-US" altLang="zh-CN" sz="2400" b="1" dirty="0">
                <a:latin typeface="+mn-ea"/>
                <a:ea typeface="+mn-ea"/>
              </a:rPr>
              <a:t>/</a:t>
            </a:r>
            <a:r>
              <a:rPr lang="zh-CN" altLang="en-US" sz="2400" b="1" dirty="0">
                <a:latin typeface="+mn-ea"/>
                <a:ea typeface="+mn-ea"/>
              </a:rPr>
              <a:t>概念的模型，用以使模型能预测未知的对象类标签。</a:t>
            </a:r>
            <a:r>
              <a:rPr lang="zh-CN" altLang="en-US" sz="2400" dirty="0">
                <a:latin typeface="+mn-ea"/>
                <a:ea typeface="+mn-ea"/>
              </a:rPr>
              <a:t>（如决策树、人工神经网路）</a:t>
            </a:r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23850" y="142875"/>
            <a:ext cx="7775575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/>
            <a:r>
              <a:rPr lang="zh-CN" altLang="en-US" sz="36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数据挖掘的主要任务</a:t>
            </a:r>
            <a:endParaRPr lang="en-US" altLang="zh-CN" sz="36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39"/>
          <a:stretch>
            <a:fillRect/>
          </a:stretch>
        </p:blipFill>
        <p:spPr bwMode="auto">
          <a:xfrm>
            <a:off x="1143000" y="3714750"/>
            <a:ext cx="71818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Box 7"/>
          <p:cNvSpPr>
            <a:spLocks noChangeArrowheads="1"/>
          </p:cNvSpPr>
          <p:nvPr/>
        </p:nvSpPr>
        <p:spPr bwMode="auto">
          <a:xfrm>
            <a:off x="2357438" y="6286500"/>
            <a:ext cx="1285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0036A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决策树</a:t>
            </a:r>
          </a:p>
        </p:txBody>
      </p:sp>
      <p:sp>
        <p:nvSpPr>
          <p:cNvPr id="43015" name="TextBox 8"/>
          <p:cNvSpPr>
            <a:spLocks noChangeArrowheads="1"/>
          </p:cNvSpPr>
          <p:nvPr/>
        </p:nvSpPr>
        <p:spPr bwMode="auto">
          <a:xfrm>
            <a:off x="6215063" y="6215063"/>
            <a:ext cx="19288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0036A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人工神经网络</a:t>
            </a:r>
          </a:p>
        </p:txBody>
      </p:sp>
    </p:spTree>
    <p:extLst>
      <p:ext uri="{BB962C8B-B14F-4D97-AF65-F5344CB8AC3E}">
        <p14:creationId xmlns:p14="http://schemas.microsoft.com/office/powerpoint/2010/main" val="140377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67544" y="1196752"/>
            <a:ext cx="8229600" cy="52565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Gulim" pitchFamily="34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ulim" pitchFamily="34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ulim" pitchFamily="34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ulim" pitchFamily="34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ulim" pitchFamily="34" charset="-127"/>
              </a:defRPr>
            </a:lvl5pPr>
            <a:lvl6pPr marL="25146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kern="0" dirty="0">
              <a:solidFill>
                <a:srgbClr val="0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1520" y="11663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FFFF"/>
                </a:solidFill>
              </a:rPr>
              <a:t>课程内容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A1AD96-221E-224D-95AE-7A2C72DE68B6}"/>
              </a:ext>
            </a:extLst>
          </p:cNvPr>
          <p:cNvSpPr txBox="1"/>
          <p:nvPr/>
        </p:nvSpPr>
        <p:spPr>
          <a:xfrm>
            <a:off x="297868" y="1051857"/>
            <a:ext cx="8666620" cy="2437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101F4"/>
                </a:solidFill>
              </a:rPr>
              <a:t>课程内容：</a:t>
            </a:r>
            <a:r>
              <a:rPr lang="zh-CN" altLang="zh-CN" sz="2000" dirty="0">
                <a:solidFill>
                  <a:srgbClr val="000000"/>
                </a:solidFill>
              </a:rPr>
              <a:t>本课程包括数据挖掘和大数据分析两个主要部分。前者系统介绍</a:t>
            </a:r>
            <a:r>
              <a:rPr lang="zh-CN" altLang="zh-CN" sz="2000" b="1" dirty="0">
                <a:solidFill>
                  <a:srgbClr val="C00000"/>
                </a:solidFill>
              </a:rPr>
              <a:t>数据挖掘的主要挖掘任务（关联规则挖掘、分类、聚类、噪声检测）和经典算法，后者重在介绍大数据分析的常见方法、思想及工具</a:t>
            </a:r>
            <a:r>
              <a:rPr lang="zh-CN" altLang="zh-CN" sz="2000" dirty="0">
                <a:solidFill>
                  <a:srgbClr val="000000"/>
                </a:solidFill>
              </a:rPr>
              <a:t>。该课程面向学科前沿，系统讲述数据挖掘和大数据分析的关键技术，为学生打下坚实的数据挖掘基石。</a:t>
            </a:r>
            <a:endParaRPr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B44CED4-B8FC-8348-904B-37D19F4B1DF7}"/>
              </a:ext>
            </a:extLst>
          </p:cNvPr>
          <p:cNvSpPr/>
          <p:nvPr/>
        </p:nvSpPr>
        <p:spPr bwMode="auto">
          <a:xfrm>
            <a:off x="611560" y="3789040"/>
            <a:ext cx="7776864" cy="2808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理论教学环节</a:t>
            </a:r>
            <a:endParaRPr kumimoji="1" lang="en-US" altLang="zh-CN" b="1" dirty="0">
              <a:solidFill>
                <a:srgbClr val="C00000"/>
              </a:solidFill>
            </a:endParaRPr>
          </a:p>
          <a:p>
            <a:pPr marL="742950" lvl="1" indent="-285750">
              <a:spcBef>
                <a:spcPts val="900"/>
              </a:spcBef>
              <a:buFont typeface="Wingdings" pitchFamily="2" charset="2"/>
              <a:buChar char="Ø"/>
            </a:pPr>
            <a:r>
              <a:rPr lang="zh-CN" altLang="zh-CN" dirty="0">
                <a:solidFill>
                  <a:srgbClr val="000000"/>
                </a:solidFill>
              </a:rPr>
              <a:t>第一章 数据挖掘与大数据简介</a:t>
            </a:r>
            <a:endParaRPr lang="en-US" altLang="zh-CN" dirty="0">
              <a:solidFill>
                <a:srgbClr val="000000"/>
              </a:solidFill>
            </a:endParaRPr>
          </a:p>
          <a:p>
            <a:pPr marL="742950" lvl="1" indent="-285750">
              <a:spcBef>
                <a:spcPts val="900"/>
              </a:spcBef>
              <a:buFont typeface="Wingdings" pitchFamily="2" charset="2"/>
              <a:buChar char="Ø"/>
            </a:pPr>
            <a:r>
              <a:rPr lang="zh-CN" altLang="zh-CN" dirty="0">
                <a:solidFill>
                  <a:srgbClr val="000000"/>
                </a:solidFill>
              </a:rPr>
              <a:t>第二章 认识数据与数据预处理</a:t>
            </a:r>
            <a:endParaRPr lang="en-US" altLang="zh-CN" dirty="0">
              <a:solidFill>
                <a:srgbClr val="000000"/>
              </a:solidFill>
            </a:endParaRPr>
          </a:p>
          <a:p>
            <a:pPr marL="742950" lvl="1" indent="-285750">
              <a:spcBef>
                <a:spcPts val="900"/>
              </a:spcBef>
              <a:buFont typeface="Wingdings" pitchFamily="2" charset="2"/>
              <a:buChar char="Ø"/>
            </a:pPr>
            <a:r>
              <a:rPr lang="zh-CN" altLang="zh-CN" dirty="0">
                <a:solidFill>
                  <a:srgbClr val="000000"/>
                </a:solidFill>
              </a:rPr>
              <a:t>第三章 关联规则挖掘</a:t>
            </a:r>
            <a:endParaRPr lang="en-US" altLang="zh-CN" dirty="0">
              <a:solidFill>
                <a:srgbClr val="000000"/>
              </a:solidFill>
            </a:endParaRPr>
          </a:p>
          <a:p>
            <a:pPr marL="742950" lvl="1" indent="-285750">
              <a:spcBef>
                <a:spcPts val="900"/>
              </a:spcBef>
              <a:buFont typeface="Wingdings" pitchFamily="2" charset="2"/>
              <a:buChar char="Ø"/>
            </a:pPr>
            <a:r>
              <a:rPr lang="zh-CN" altLang="zh-CN" dirty="0">
                <a:solidFill>
                  <a:srgbClr val="000000"/>
                </a:solidFill>
              </a:rPr>
              <a:t>第四章 分类</a:t>
            </a:r>
            <a:r>
              <a:rPr lang="en-US" altLang="zh-CN" dirty="0">
                <a:solidFill>
                  <a:srgbClr val="000000"/>
                </a:solidFill>
              </a:rPr>
              <a:t>/</a:t>
            </a:r>
            <a:r>
              <a:rPr lang="zh-CN" altLang="en-US" dirty="0">
                <a:solidFill>
                  <a:srgbClr val="000000"/>
                </a:solidFill>
              </a:rPr>
              <a:t>回归</a:t>
            </a:r>
            <a:endParaRPr lang="en-US" altLang="zh-CN" dirty="0">
              <a:solidFill>
                <a:srgbClr val="000000"/>
              </a:solidFill>
            </a:endParaRPr>
          </a:p>
          <a:p>
            <a:pPr marL="742950" lvl="1" indent="-285750">
              <a:spcBef>
                <a:spcPts val="900"/>
              </a:spcBef>
              <a:buFont typeface="Wingdings" pitchFamily="2" charset="2"/>
              <a:buChar char="Ø"/>
            </a:pPr>
            <a:r>
              <a:rPr lang="zh-CN" altLang="zh-CN" dirty="0">
                <a:solidFill>
                  <a:srgbClr val="000000"/>
                </a:solidFill>
              </a:rPr>
              <a:t>第五章 聚类分析和噪声检测</a:t>
            </a:r>
            <a:endParaRPr lang="en-US" altLang="zh-CN" dirty="0">
              <a:solidFill>
                <a:srgbClr val="000000"/>
              </a:solidFill>
            </a:endParaRPr>
          </a:p>
          <a:p>
            <a:pPr marL="742950" lvl="1" indent="-285750">
              <a:spcBef>
                <a:spcPts val="900"/>
              </a:spcBef>
              <a:buFont typeface="Wingdings" pitchFamily="2" charset="2"/>
              <a:buChar char="Ø"/>
            </a:pPr>
            <a:r>
              <a:rPr lang="zh-CN" altLang="zh-CN" dirty="0">
                <a:solidFill>
                  <a:srgbClr val="000000"/>
                </a:solidFill>
              </a:rPr>
              <a:t>第六章 大数据分析</a:t>
            </a:r>
            <a:endParaRPr lang="zh-CN" altLang="en-US" dirty="0">
              <a:solidFill>
                <a:srgbClr val="000000"/>
              </a:solidFill>
              <a:latin typeface="Gulim" pitchFamily="34" charset="-127"/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22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dirty="0"/>
              <a:t>Example 1</a:t>
            </a:r>
            <a:r>
              <a:rPr lang="zh-CN" altLang="en-US" sz="2800" dirty="0"/>
              <a:t>：可持续蓄洪库分类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ea typeface="+mn-ea"/>
              </a:rPr>
              <a:t>可持续蓄洪库分类</a:t>
            </a:r>
            <a:endParaRPr lang="en-US" altLang="zh-CN" dirty="0">
              <a:latin typeface="+mn-ea"/>
              <a:ea typeface="+mn-ea"/>
            </a:endParaRPr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dirty="0">
                <a:latin typeface="+mn-ea"/>
                <a:ea typeface="+mn-ea"/>
              </a:rPr>
              <a:t>    </a:t>
            </a:r>
            <a:r>
              <a:rPr lang="en-US" altLang="zh-CN" sz="2400" dirty="0">
                <a:latin typeface="+mn-ea"/>
                <a:ea typeface="+mn-ea"/>
              </a:rPr>
              <a:t>Sustainable Flood Retention Basins (SFRB)</a:t>
            </a:r>
          </a:p>
          <a:p>
            <a:pPr marL="0" indent="0">
              <a:buFont typeface="Wingdings 2" panose="05020102010507070707" pitchFamily="18" charset="2"/>
              <a:buNone/>
              <a:defRPr/>
            </a:pPr>
            <a:endParaRPr lang="en-US" altLang="zh-CN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dirty="0">
                <a:latin typeface="+mn-ea"/>
                <a:ea typeface="+mn-ea"/>
              </a:rPr>
              <a:t>40 </a:t>
            </a:r>
            <a:r>
              <a:rPr lang="zh-CN" altLang="en-US" dirty="0">
                <a:latin typeface="+mn-ea"/>
                <a:ea typeface="+mn-ea"/>
              </a:rPr>
              <a:t>特征：</a:t>
            </a:r>
            <a:r>
              <a:rPr lang="en-US" altLang="zh-CN" dirty="0">
                <a:latin typeface="+mn-ea"/>
                <a:ea typeface="+mn-ea"/>
              </a:rPr>
              <a:t> </a:t>
            </a:r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dirty="0">
                <a:latin typeface="+mn-ea"/>
                <a:ea typeface="+mn-ea"/>
              </a:rPr>
              <a:t>    </a:t>
            </a:r>
            <a:r>
              <a:rPr lang="en-US" altLang="zh-CN" sz="2800" dirty="0">
                <a:latin typeface="+mn-ea"/>
                <a:ea typeface="+mn-ea"/>
              </a:rPr>
              <a:t>40 variables</a:t>
            </a:r>
            <a:endParaRPr lang="zh-CN" altLang="en-US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444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5"/>
          <p:cNvSpPr txBox="1">
            <a:spLocks noGrp="1"/>
          </p:cNvSpPr>
          <p:nvPr/>
        </p:nvSpPr>
        <p:spPr bwMode="auto">
          <a:xfrm>
            <a:off x="8174038" y="1588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FontTx/>
              <a:buNone/>
            </a:pPr>
            <a:fld id="{14DBBF58-10B1-4E83-9867-637A2FB73E5C}" type="slidenum">
              <a:rPr lang="zh-CN" altLang="en-US">
                <a:solidFill>
                  <a:srgbClr val="FFFFFF"/>
                </a:solidFill>
                <a:latin typeface="Georgia" panose="02040502050405020303" pitchFamily="18" charset="0"/>
              </a:rPr>
              <a:pPr algn="r" eaLnBrk="1" hangingPunct="1">
                <a:buFontTx/>
                <a:buNone/>
              </a:pPr>
              <a:t>51</a:t>
            </a:fld>
            <a:endParaRPr lang="zh-CN" altLang="en-US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  <p:sp>
        <p:nvSpPr>
          <p:cNvPr id="45059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158750" y="74535"/>
            <a:ext cx="8985250" cy="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b="1" dirty="0">
                <a:latin typeface="Trebuchet MS" panose="020B0603020202020204" pitchFamily="34" charset="0"/>
              </a:rPr>
              <a:t>SFRB variables</a:t>
            </a:r>
            <a:endParaRPr lang="zh-CN" altLang="en-US" b="1" dirty="0">
              <a:latin typeface="Trebuchet MS" panose="020B0603020202020204" pitchFamily="34" charset="0"/>
            </a:endParaRPr>
          </a:p>
        </p:txBody>
      </p:sp>
      <p:graphicFrame>
        <p:nvGraphicFramePr>
          <p:cNvPr id="119909" name="Group 101"/>
          <p:cNvGraphicFramePr>
            <a:graphicFrameLocks noGrp="1"/>
          </p:cNvGraphicFramePr>
          <p:nvPr>
            <p:ph idx="4294967295"/>
          </p:nvPr>
        </p:nvGraphicFramePr>
        <p:xfrm>
          <a:off x="250825" y="1235075"/>
          <a:ext cx="8642350" cy="5056380"/>
        </p:xfrm>
        <a:graphic>
          <a:graphicData uri="http://schemas.openxmlformats.org/drawingml/2006/table">
            <a:tbl>
              <a:tblPr/>
              <a:tblGrid>
                <a:gridCol w="51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077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ID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Variable and unit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ID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Variable and unit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77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GB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Engineered (%)</a:t>
                      </a:r>
                      <a:endParaRPr kumimoji="0" lang="en-GB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21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Impermeable Soil Proportion (%)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77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Dam Height (m)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22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Seasonal Influence (%)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77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Dam Length (m)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23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Site Elevation (m)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77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Outlet Arrangement and Operation (%)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24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Vegetation Cover (%)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77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Aquatic Animal Passage (%)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25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Algal Cover in Summer (%)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77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Land Animal Passage (%)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26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Relative Total Pollution (%)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077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Floodplain Elevation (m)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27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Mean Sediment Depth (cm)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077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Basin and Channel Connectivity (m)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28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Organic Sediment Proportion (%)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077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9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Wetness (%)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29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Flotsam Cover (%)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077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Proportion of Flow within Channel (%)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30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Catchment Size (km</a:t>
                      </a:r>
                      <a:r>
                        <a:rPr kumimoji="0" lang="en-US" altLang="zh-CN" sz="1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077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11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Mean Flooding Depth (m)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31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Urban Catchment Proportion (%)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077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12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Typical Wetness Duration (d a</a:t>
                      </a:r>
                      <a:r>
                        <a:rPr kumimoji="0" lang="en-US" altLang="zh-CN" sz="1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32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Arable Catchment Proportion (%)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077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13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Estimated Flood Duration (d a</a:t>
                      </a:r>
                      <a:r>
                        <a:rPr kumimoji="0" lang="en-US" altLang="zh-CN" sz="1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-1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33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Pasture Catchment Proportion (%)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077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14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Basin Bed Gradient (%)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34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Viniculture Catchment Proportion (%)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077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15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Mean Basin Flood Velocity (cm s</a:t>
                      </a:r>
                      <a:r>
                        <a:rPr kumimoji="0" lang="en-US" altLang="zh-CN" sz="1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-1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35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Forest Catchment Proportion (%)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077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16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Wetted Perimeter (m)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36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Natural Catchment Proportion (%)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077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17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Maximum Flood Water Volume (m</a:t>
                      </a:r>
                      <a:r>
                        <a:rPr kumimoji="0" lang="en-US" altLang="zh-CN" sz="1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37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Groundwater Infiltration (%)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077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18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Flood Water Surface Area (m</a:t>
                      </a:r>
                      <a:r>
                        <a:rPr kumimoji="0" lang="en-US" altLang="zh-CN" sz="1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38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Mean Depth of the Basin (m)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077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19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Mean Annual Rainfall (mm)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39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Length of Basin (m)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077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Drainage (cm d</a:t>
                      </a:r>
                      <a:r>
                        <a:rPr kumimoji="0" lang="en-US" altLang="zh-CN" sz="1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40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04DA3"/>
                        </a:buClr>
                        <a:buSzTx/>
                        <a:buFont typeface="Georgia" pitchFamily="18" charset="0"/>
                        <a:buNone/>
                        <a:tabLst>
                          <a:tab pos="3086100" algn="l"/>
                          <a:tab pos="4572000" algn="l"/>
                        </a:tabLst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Width of Basin (m)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2" name="圆角矩形 1"/>
          <p:cNvSpPr/>
          <p:nvPr/>
        </p:nvSpPr>
        <p:spPr>
          <a:xfrm>
            <a:off x="755650" y="1484313"/>
            <a:ext cx="1401763" cy="7207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93750" y="3860800"/>
            <a:ext cx="2122488" cy="215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827088" y="5300663"/>
            <a:ext cx="2952750" cy="265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00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4114800" y="6400800"/>
            <a:ext cx="914400" cy="28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9587E200-A2F7-4B55-9E1D-9D9C02679969}" type="slidenum">
              <a:rPr lang="zh-CN" altLang="en-US">
                <a:solidFill>
                  <a:srgbClr val="FFFFFF"/>
                </a:solidFill>
                <a:latin typeface="Georgia" panose="02040502050405020303" pitchFamily="18" charset="0"/>
              </a:rPr>
              <a:pPr>
                <a:buFontTx/>
                <a:buNone/>
              </a:pPr>
              <a:t>52</a:t>
            </a:fld>
            <a:endParaRPr lang="zh-CN" altLang="en-US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  <p:sp>
        <p:nvSpPr>
          <p:cNvPr id="46083" name="Text Box 2"/>
          <p:cNvSpPr txBox="1">
            <a:spLocks noChangeArrowheads="1"/>
          </p:cNvSpPr>
          <p:nvPr/>
        </p:nvSpPr>
        <p:spPr bwMode="auto">
          <a:xfrm>
            <a:off x="4397375" y="5373688"/>
            <a:ext cx="4495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Tx/>
              <a:buNone/>
            </a:pPr>
            <a:r>
              <a:rPr lang="pt-BR" altLang="zh-CN" sz="2400" i="1">
                <a:ea typeface="MS PGothic" panose="020B0600070205080204" pitchFamily="34" charset="-128"/>
              </a:rPr>
              <a:t>Glensherup Reservoir</a:t>
            </a:r>
            <a:r>
              <a:rPr lang="pt-BR" altLang="zh-CN" sz="2400">
                <a:ea typeface="MS PGothic" panose="020B0600070205080204" pitchFamily="34" charset="-128"/>
              </a:rPr>
              <a:t> </a:t>
            </a:r>
          </a:p>
          <a:p>
            <a:pPr algn="ctr" eaLnBrk="1" hangingPunct="1">
              <a:buFontTx/>
              <a:buNone/>
            </a:pPr>
            <a:r>
              <a:rPr lang="en-US" altLang="zh-CN" sz="2400" b="1">
                <a:solidFill>
                  <a:srgbClr val="3535FD"/>
                </a:solidFill>
                <a:ea typeface="MS PGothic" panose="020B0600070205080204" pitchFamily="34" charset="-128"/>
              </a:rPr>
              <a:t>Type 2: </a:t>
            </a:r>
            <a:r>
              <a:rPr lang="en-US" altLang="ko-KR" sz="2400" b="1">
                <a:solidFill>
                  <a:srgbClr val="3535FD"/>
                </a:solidFill>
                <a:ea typeface="MS PGothic" panose="020B0600070205080204" pitchFamily="34" charset="-128"/>
              </a:rPr>
              <a:t>Traditional</a:t>
            </a:r>
            <a:r>
              <a:rPr lang="en-US" altLang="zh-CN" sz="2400" b="1">
                <a:solidFill>
                  <a:srgbClr val="3535FD"/>
                </a:solidFill>
                <a:ea typeface="MS PGothic" panose="020B0600070205080204" pitchFamily="34" charset="-128"/>
              </a:rPr>
              <a:t> </a:t>
            </a:r>
            <a:r>
              <a:rPr lang="en-US" altLang="ko-KR" sz="2400" b="1">
                <a:solidFill>
                  <a:srgbClr val="3535FD"/>
                </a:solidFill>
                <a:ea typeface="MS PGothic" panose="020B0600070205080204" pitchFamily="34" charset="-128"/>
              </a:rPr>
              <a:t>Flood</a:t>
            </a:r>
            <a:r>
              <a:rPr lang="en-US" altLang="zh-CN" sz="2400" b="1">
                <a:solidFill>
                  <a:srgbClr val="3535FD"/>
                </a:solidFill>
                <a:ea typeface="MS PGothic" panose="020B0600070205080204" pitchFamily="34" charset="-128"/>
              </a:rPr>
              <a:t> </a:t>
            </a:r>
            <a:r>
              <a:rPr lang="en-US" altLang="ko-KR" sz="2400" b="1">
                <a:solidFill>
                  <a:srgbClr val="3535FD"/>
                </a:solidFill>
                <a:ea typeface="MS PGothic" panose="020B0600070205080204" pitchFamily="34" charset="-128"/>
              </a:rPr>
              <a:t>Retention</a:t>
            </a:r>
            <a:r>
              <a:rPr lang="en-US" altLang="zh-CN" sz="2400" b="1">
                <a:solidFill>
                  <a:srgbClr val="3535FD"/>
                </a:solidFill>
                <a:ea typeface="MS PGothic" panose="020B0600070205080204" pitchFamily="34" charset="-128"/>
              </a:rPr>
              <a:t> </a:t>
            </a:r>
            <a:r>
              <a:rPr lang="en-US" altLang="ko-KR" sz="2400" b="1">
                <a:solidFill>
                  <a:srgbClr val="3535FD"/>
                </a:solidFill>
                <a:ea typeface="MS PGothic" panose="020B0600070205080204" pitchFamily="34" charset="-128"/>
              </a:rPr>
              <a:t>Basin</a:t>
            </a:r>
            <a:endParaRPr lang="en-GB" altLang="zh-CN" sz="2400" b="1">
              <a:solidFill>
                <a:srgbClr val="3535FD"/>
              </a:solidFill>
              <a:ea typeface="MS PGothic" panose="020B0600070205080204" pitchFamily="34" charset="-128"/>
            </a:endParaRPr>
          </a:p>
        </p:txBody>
      </p:sp>
      <p:pic>
        <p:nvPicPr>
          <p:cNvPr id="46084" name="Picture 3" descr="hyd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28"/>
          <a:stretch>
            <a:fillRect/>
          </a:stretch>
        </p:blipFill>
        <p:spPr bwMode="auto">
          <a:xfrm>
            <a:off x="88900" y="1600200"/>
            <a:ext cx="4102100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Text Box 4"/>
          <p:cNvSpPr txBox="1">
            <a:spLocks noChangeArrowheads="1"/>
          </p:cNvSpPr>
          <p:nvPr/>
        </p:nvSpPr>
        <p:spPr bwMode="auto">
          <a:xfrm>
            <a:off x="0" y="5397500"/>
            <a:ext cx="42116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CN" sz="2400" i="1">
                <a:ea typeface="MS PGothic" panose="020B0600070205080204" pitchFamily="34" charset="-128"/>
              </a:rPr>
              <a:t>Lednock Reservoir</a:t>
            </a:r>
          </a:p>
          <a:p>
            <a:pPr algn="ctr" eaLnBrk="1" hangingPunct="1">
              <a:buFontTx/>
              <a:buNone/>
            </a:pPr>
            <a:r>
              <a:rPr lang="en-US" altLang="zh-CN" sz="2400" b="1">
                <a:solidFill>
                  <a:srgbClr val="3535FD"/>
                </a:solidFill>
                <a:ea typeface="MS PGothic" panose="020B0600070205080204" pitchFamily="34" charset="-128"/>
              </a:rPr>
              <a:t>Type 1: Hydraulic Flood Retention Basin </a:t>
            </a:r>
          </a:p>
        </p:txBody>
      </p:sp>
      <p:pic>
        <p:nvPicPr>
          <p:cNvPr id="46086" name="Picture 5" descr="figure2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5" y="1660525"/>
            <a:ext cx="4797425" cy="359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7" name="Rectangle 6"/>
          <p:cNvSpPr>
            <a:spLocks noGrp="1"/>
          </p:cNvSpPr>
          <p:nvPr>
            <p:ph type="title" idx="4294967295"/>
          </p:nvPr>
        </p:nvSpPr>
        <p:spPr bwMode="auto">
          <a:xfrm>
            <a:off x="282575" y="15875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4000" b="1" dirty="0">
                <a:latin typeface="Trebuchet MS" panose="020B0603020202020204" pitchFamily="34" charset="0"/>
              </a:rPr>
              <a:t>SFRB - Types</a:t>
            </a:r>
            <a:endParaRPr lang="zh-CN" altLang="en-US" sz="4000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52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4114800" y="6400800"/>
            <a:ext cx="914400" cy="28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85ED8003-DD06-4DB5-81A1-330D76437165}" type="slidenum">
              <a:rPr lang="zh-CN" altLang="en-US">
                <a:solidFill>
                  <a:srgbClr val="FFFFFF"/>
                </a:solidFill>
                <a:latin typeface="Georgia" panose="02040502050405020303" pitchFamily="18" charset="0"/>
              </a:rPr>
              <a:pPr>
                <a:buFontTx/>
                <a:buNone/>
              </a:pPr>
              <a:t>53</a:t>
            </a:fld>
            <a:endParaRPr lang="zh-CN" altLang="en-US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  <p:sp>
        <p:nvSpPr>
          <p:cNvPr id="47107" name="Text Box 2"/>
          <p:cNvSpPr txBox="1">
            <a:spLocks noChangeArrowheads="1"/>
          </p:cNvSpPr>
          <p:nvPr/>
        </p:nvSpPr>
        <p:spPr bwMode="auto">
          <a:xfrm>
            <a:off x="4838700" y="5121275"/>
            <a:ext cx="40386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Tx/>
              <a:buNone/>
            </a:pPr>
            <a:r>
              <a:rPr lang="en-GB" altLang="zh-CN" sz="2400" i="1">
                <a:ea typeface="MS PGothic" panose="020B0600070205080204" pitchFamily="34" charset="-128"/>
              </a:rPr>
              <a:t>Dundas Loch</a:t>
            </a:r>
          </a:p>
          <a:p>
            <a:pPr algn="ctr" eaLnBrk="1" hangingPunct="1">
              <a:buFontTx/>
              <a:buNone/>
            </a:pPr>
            <a:r>
              <a:rPr lang="en-US" altLang="zh-CN" sz="2400" b="1">
                <a:solidFill>
                  <a:srgbClr val="3535FD"/>
                </a:solidFill>
                <a:ea typeface="MS PGothic" panose="020B0600070205080204" pitchFamily="34" charset="-128"/>
              </a:rPr>
              <a:t>Type 4: Aesthetic Flood Treatment Wetland </a:t>
            </a:r>
            <a:endParaRPr lang="en-GB" altLang="zh-CN" sz="2400" b="1">
              <a:solidFill>
                <a:srgbClr val="3535FD"/>
              </a:solidFill>
              <a:ea typeface="MS PGothic" panose="020B0600070205080204" pitchFamily="34" charset="-128"/>
            </a:endParaRPr>
          </a:p>
        </p:txBody>
      </p:sp>
      <p:sp>
        <p:nvSpPr>
          <p:cNvPr id="47108" name="Text Box 3"/>
          <p:cNvSpPr txBox="1">
            <a:spLocks noChangeArrowheads="1"/>
          </p:cNvSpPr>
          <p:nvPr/>
        </p:nvSpPr>
        <p:spPr bwMode="auto">
          <a:xfrm>
            <a:off x="233363" y="5170488"/>
            <a:ext cx="42672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CN" sz="2400" i="1">
                <a:ea typeface="MS PGothic" panose="020B0600070205080204" pitchFamily="34" charset="-128"/>
              </a:rPr>
              <a:t>Garnqueen Loch</a:t>
            </a:r>
          </a:p>
          <a:p>
            <a:pPr algn="ctr" eaLnBrk="1" hangingPunct="1">
              <a:buFontTx/>
              <a:buNone/>
            </a:pPr>
            <a:r>
              <a:rPr lang="en-US" altLang="zh-CN" sz="2400" b="1">
                <a:solidFill>
                  <a:srgbClr val="3535FD"/>
                </a:solidFill>
                <a:ea typeface="MS PGothic" panose="020B0600070205080204" pitchFamily="34" charset="-128"/>
              </a:rPr>
              <a:t>Type 3: </a:t>
            </a:r>
            <a:r>
              <a:rPr lang="en-US" altLang="ko-KR" sz="2400" b="1">
                <a:solidFill>
                  <a:srgbClr val="3535FD"/>
                </a:solidFill>
                <a:ea typeface="MS PGothic" panose="020B0600070205080204" pitchFamily="34" charset="-128"/>
              </a:rPr>
              <a:t>Sustainable</a:t>
            </a:r>
            <a:r>
              <a:rPr lang="en-US" altLang="zh-CN" sz="2400" b="1">
                <a:solidFill>
                  <a:srgbClr val="3535FD"/>
                </a:solidFill>
                <a:ea typeface="MS PGothic" panose="020B0600070205080204" pitchFamily="34" charset="-128"/>
              </a:rPr>
              <a:t> </a:t>
            </a:r>
            <a:r>
              <a:rPr lang="en-US" altLang="ko-KR" sz="2400" b="1">
                <a:solidFill>
                  <a:srgbClr val="3535FD"/>
                </a:solidFill>
                <a:ea typeface="MS PGothic" panose="020B0600070205080204" pitchFamily="34" charset="-128"/>
              </a:rPr>
              <a:t>Flood</a:t>
            </a:r>
            <a:r>
              <a:rPr lang="en-US" altLang="zh-CN" sz="2400" b="1">
                <a:solidFill>
                  <a:srgbClr val="3535FD"/>
                </a:solidFill>
                <a:ea typeface="MS PGothic" panose="020B0600070205080204" pitchFamily="34" charset="-128"/>
              </a:rPr>
              <a:t> </a:t>
            </a:r>
            <a:r>
              <a:rPr lang="en-US" altLang="ko-KR" sz="2400" b="1">
                <a:solidFill>
                  <a:srgbClr val="3535FD"/>
                </a:solidFill>
                <a:ea typeface="MS PGothic" panose="020B0600070205080204" pitchFamily="34" charset="-128"/>
              </a:rPr>
              <a:t>Retention</a:t>
            </a:r>
            <a:r>
              <a:rPr lang="en-US" altLang="zh-CN" sz="2400" b="1">
                <a:solidFill>
                  <a:srgbClr val="3535FD"/>
                </a:solidFill>
                <a:ea typeface="MS PGothic" panose="020B0600070205080204" pitchFamily="34" charset="-128"/>
              </a:rPr>
              <a:t> </a:t>
            </a:r>
            <a:r>
              <a:rPr lang="en-US" altLang="ko-KR" sz="2400" b="1">
                <a:solidFill>
                  <a:srgbClr val="3535FD"/>
                </a:solidFill>
                <a:ea typeface="MS PGothic" panose="020B0600070205080204" pitchFamily="34" charset="-128"/>
              </a:rPr>
              <a:t>Wetland</a:t>
            </a:r>
            <a:endParaRPr lang="en-US" altLang="zh-CN" sz="2400" b="1">
              <a:solidFill>
                <a:srgbClr val="3535FD"/>
              </a:solidFill>
              <a:ea typeface="MS PGothic" panose="020B0600070205080204" pitchFamily="34" charset="-128"/>
            </a:endParaRPr>
          </a:p>
        </p:txBody>
      </p:sp>
      <p:pic>
        <p:nvPicPr>
          <p:cNvPr id="47109" name="Picture 4" descr="typ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1524000"/>
            <a:ext cx="4572000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5" descr="typ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66863"/>
            <a:ext cx="4356100" cy="336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1" name="Rectangle 6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4000" b="1">
                <a:latin typeface="Trebuchet MS" panose="020B0603020202020204" pitchFamily="34" charset="0"/>
              </a:rPr>
              <a:t>SFRB - Types</a:t>
            </a:r>
            <a:endParaRPr lang="zh-CN" altLang="en-US" sz="4000" b="1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02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4114800" y="6400800"/>
            <a:ext cx="914400" cy="28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8484EACC-7BCE-42C5-A4D9-8A728A31265B}" type="slidenum">
              <a:rPr lang="zh-CN" altLang="en-US">
                <a:solidFill>
                  <a:srgbClr val="FFFFFF"/>
                </a:solidFill>
                <a:latin typeface="Georgia" panose="02040502050405020303" pitchFamily="18" charset="0"/>
              </a:rPr>
              <a:pPr>
                <a:buFontTx/>
                <a:buNone/>
              </a:pPr>
              <a:t>54</a:t>
            </a:fld>
            <a:endParaRPr lang="zh-CN" altLang="en-US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  <p:pic>
        <p:nvPicPr>
          <p:cNvPr id="48131" name="Picture 2" descr="p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1635125"/>
            <a:ext cx="4267200" cy="342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 Box 3"/>
          <p:cNvSpPr txBox="1">
            <a:spLocks noChangeArrowheads="1"/>
          </p:cNvSpPr>
          <p:nvPr/>
        </p:nvSpPr>
        <p:spPr bwMode="auto">
          <a:xfrm>
            <a:off x="73025" y="5105400"/>
            <a:ext cx="42116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CN" sz="2400" i="1">
                <a:ea typeface="MS PGothic" panose="020B0600070205080204" pitchFamily="34" charset="-128"/>
              </a:rPr>
              <a:t>Beveridge Park</a:t>
            </a:r>
          </a:p>
          <a:p>
            <a:pPr algn="ctr" eaLnBrk="1" hangingPunct="1">
              <a:buFontTx/>
              <a:buNone/>
            </a:pPr>
            <a:r>
              <a:rPr lang="en-US" altLang="zh-CN" sz="2400" b="1">
                <a:solidFill>
                  <a:srgbClr val="3535FD"/>
                </a:solidFill>
                <a:ea typeface="MS PGothic" panose="020B0600070205080204" pitchFamily="34" charset="-128"/>
              </a:rPr>
              <a:t>Type 5: Integrated Flood Retention Wetland </a:t>
            </a:r>
          </a:p>
        </p:txBody>
      </p:sp>
      <p:sp>
        <p:nvSpPr>
          <p:cNvPr id="48133" name="Rectangle 4"/>
          <p:cNvSpPr>
            <a:spLocks noChangeArrowheads="1"/>
          </p:cNvSpPr>
          <p:nvPr/>
        </p:nvSpPr>
        <p:spPr bwMode="auto">
          <a:xfrm>
            <a:off x="4716463" y="5105400"/>
            <a:ext cx="431958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Tx/>
              <a:buNone/>
            </a:pPr>
            <a:r>
              <a:rPr lang="en-GB" altLang="zh-CN" sz="2400" i="1">
                <a:ea typeface="MS PGothic" panose="020B0600070205080204" pitchFamily="34" charset="-128"/>
              </a:rPr>
              <a:t>Lindores Loch </a:t>
            </a:r>
          </a:p>
          <a:p>
            <a:pPr algn="ctr" eaLnBrk="1" hangingPunct="1">
              <a:buFontTx/>
              <a:buNone/>
            </a:pPr>
            <a:r>
              <a:rPr lang="en-GB" altLang="zh-CN" sz="2400" b="1">
                <a:solidFill>
                  <a:srgbClr val="3535FD"/>
                </a:solidFill>
                <a:ea typeface="MS PGothic" panose="020B0600070205080204" pitchFamily="34" charset="-128"/>
              </a:rPr>
              <a:t>Type 6: </a:t>
            </a:r>
            <a:r>
              <a:rPr lang="en-US" altLang="ko-KR" sz="2400" b="1">
                <a:solidFill>
                  <a:srgbClr val="3535FD"/>
                </a:solidFill>
                <a:ea typeface="MS PGothic" panose="020B0600070205080204" pitchFamily="34" charset="-128"/>
              </a:rPr>
              <a:t>Natural</a:t>
            </a:r>
            <a:r>
              <a:rPr lang="en-US" altLang="zh-CN" sz="2400" b="1">
                <a:solidFill>
                  <a:srgbClr val="3535FD"/>
                </a:solidFill>
                <a:ea typeface="MS PGothic" panose="020B0600070205080204" pitchFamily="34" charset="-128"/>
              </a:rPr>
              <a:t> </a:t>
            </a:r>
            <a:r>
              <a:rPr lang="en-US" altLang="ko-KR" sz="2400" b="1">
                <a:solidFill>
                  <a:srgbClr val="3535FD"/>
                </a:solidFill>
                <a:ea typeface="MS PGothic" panose="020B0600070205080204" pitchFamily="34" charset="-128"/>
              </a:rPr>
              <a:t>Flood</a:t>
            </a:r>
            <a:r>
              <a:rPr lang="en-US" altLang="zh-CN" sz="2400" b="1">
                <a:solidFill>
                  <a:srgbClr val="3535FD"/>
                </a:solidFill>
                <a:ea typeface="MS PGothic" panose="020B0600070205080204" pitchFamily="34" charset="-128"/>
              </a:rPr>
              <a:t> </a:t>
            </a:r>
            <a:r>
              <a:rPr lang="en-US" altLang="ko-KR" sz="2400" b="1">
                <a:solidFill>
                  <a:srgbClr val="3535FD"/>
                </a:solidFill>
                <a:ea typeface="MS PGothic" panose="020B0600070205080204" pitchFamily="34" charset="-128"/>
              </a:rPr>
              <a:t>Retention</a:t>
            </a:r>
            <a:r>
              <a:rPr lang="en-US" altLang="zh-CN" sz="2400" b="1">
                <a:solidFill>
                  <a:srgbClr val="3535FD"/>
                </a:solidFill>
                <a:ea typeface="MS PGothic" panose="020B0600070205080204" pitchFamily="34" charset="-128"/>
              </a:rPr>
              <a:t> </a:t>
            </a:r>
            <a:r>
              <a:rPr lang="en-US" altLang="ko-KR" sz="2400" b="1">
                <a:solidFill>
                  <a:srgbClr val="3535FD"/>
                </a:solidFill>
                <a:ea typeface="MS PGothic" panose="020B0600070205080204" pitchFamily="34" charset="-128"/>
              </a:rPr>
              <a:t>Wetland</a:t>
            </a:r>
            <a:endParaRPr lang="en-GB" altLang="zh-CN" sz="2400" b="1">
              <a:solidFill>
                <a:srgbClr val="3535FD"/>
              </a:solidFill>
              <a:ea typeface="MS PGothic" panose="020B0600070205080204" pitchFamily="34" charset="-128"/>
            </a:endParaRPr>
          </a:p>
        </p:txBody>
      </p:sp>
      <p:pic>
        <p:nvPicPr>
          <p:cNvPr id="48134" name="Picture 5" descr="figure2-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61925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5" name="Rectangle 6"/>
          <p:cNvSpPr>
            <a:spLocks noGrp="1"/>
          </p:cNvSpPr>
          <p:nvPr>
            <p:ph type="title" idx="4294967295"/>
          </p:nvPr>
        </p:nvSpPr>
        <p:spPr bwMode="auto">
          <a:xfrm>
            <a:off x="381000" y="9476"/>
            <a:ext cx="8229600" cy="56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4000" b="1">
                <a:latin typeface="Trebuchet MS" panose="020B0603020202020204" pitchFamily="34" charset="0"/>
              </a:rPr>
              <a:t>SFRB - Types</a:t>
            </a:r>
            <a:endParaRPr lang="zh-CN" altLang="en-US" sz="4000" b="1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4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 bwMode="auto">
          <a:xfrm>
            <a:off x="323850" y="0"/>
            <a:ext cx="7777163" cy="908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155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4114800" y="6400800"/>
            <a:ext cx="914400" cy="28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196F7FD3-9693-4254-895A-20E2215BF194}" type="slidenum">
              <a:rPr lang="zh-CN" altLang="en-US">
                <a:solidFill>
                  <a:srgbClr val="FFFFFF"/>
                </a:solidFill>
                <a:latin typeface="Georgia" panose="02040502050405020303" pitchFamily="18" charset="0"/>
              </a:rPr>
              <a:pPr>
                <a:buFontTx/>
                <a:buNone/>
              </a:pPr>
              <a:t>55</a:t>
            </a:fld>
            <a:endParaRPr lang="zh-CN" altLang="en-US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  <p:pic>
        <p:nvPicPr>
          <p:cNvPr id="49156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61"/>
          <a:stretch>
            <a:fillRect/>
          </a:stretch>
        </p:blipFill>
        <p:spPr bwMode="auto">
          <a:xfrm>
            <a:off x="323850" y="-26988"/>
            <a:ext cx="8469313" cy="685800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椭圆 6"/>
          <p:cNvSpPr/>
          <p:nvPr/>
        </p:nvSpPr>
        <p:spPr>
          <a:xfrm>
            <a:off x="3708400" y="1989138"/>
            <a:ext cx="1368425" cy="87153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44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800" dirty="0">
                <a:latin typeface="+mn-ea"/>
                <a:ea typeface="+mn-ea"/>
              </a:rPr>
              <a:t>分类结果</a:t>
            </a:r>
          </a:p>
        </p:txBody>
      </p:sp>
      <p:pic>
        <p:nvPicPr>
          <p:cNvPr id="52227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557338"/>
            <a:ext cx="7416800" cy="5148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330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885113" y="6381750"/>
            <a:ext cx="762000" cy="36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310F62A-8579-4324-BE31-B0BA9C9085A8}" type="slidenum">
              <a:rPr lang="zh-CN" altLang="en-US"/>
              <a:pPr eaLnBrk="1" hangingPunct="1"/>
              <a:t>57</a:t>
            </a:fld>
            <a:endParaRPr lang="en-US" altLang="zh-CN"/>
          </a:p>
        </p:txBody>
      </p:sp>
      <p:pic>
        <p:nvPicPr>
          <p:cNvPr id="29699" name="图片 5" descr="ShaoFigur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/>
          <a:stretch>
            <a:fillRect/>
          </a:stretch>
        </p:blipFill>
        <p:spPr bwMode="auto">
          <a:xfrm>
            <a:off x="2652713" y="1149350"/>
            <a:ext cx="6494462" cy="56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TextBox 7"/>
          <p:cNvSpPr txBox="1">
            <a:spLocks noChangeArrowheads="1"/>
          </p:cNvSpPr>
          <p:nvPr/>
        </p:nvSpPr>
        <p:spPr bwMode="auto">
          <a:xfrm>
            <a:off x="431800" y="4005263"/>
            <a:ext cx="2627313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Tx/>
              <a:buAutoNum type="circleNumDbPlain"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图像配准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Tx/>
              <a:buAutoNum type="circleNumDbPlain"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灰质分割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Tx/>
              <a:buAutoNum type="circleNumDbPlain"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弥散张量计算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Tx/>
              <a:buAutoNum type="circleNumDbPlain"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纤维跟踪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Tx/>
              <a:buAutoNum type="circleNumDbPlain"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重构大脑网络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Tx/>
              <a:buAutoNum type="circleNumDbPlain"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特征筛选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Tx/>
              <a:buAutoNum type="circleNumDbPlain"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预测</a:t>
            </a:r>
          </a:p>
        </p:txBody>
      </p:sp>
      <p:sp>
        <p:nvSpPr>
          <p:cNvPr id="29701" name="TextBox 8"/>
          <p:cNvSpPr txBox="1">
            <a:spLocks noChangeArrowheads="1"/>
          </p:cNvSpPr>
          <p:nvPr/>
        </p:nvSpPr>
        <p:spPr bwMode="auto">
          <a:xfrm>
            <a:off x="34925" y="1196975"/>
            <a:ext cx="30241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</a:pPr>
            <a:r>
              <a:rPr lang="zh-CN" altLang="en-US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老年性痴呆症</a:t>
            </a:r>
            <a:br>
              <a:rPr lang="zh-CN" altLang="en-US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CN" altLang="en-US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预测和诊断</a:t>
            </a:r>
          </a:p>
        </p:txBody>
      </p:sp>
      <p:sp>
        <p:nvSpPr>
          <p:cNvPr id="29703" name="Text Box 11"/>
          <p:cNvSpPr txBox="1">
            <a:spLocks noChangeArrowheads="1"/>
          </p:cNvSpPr>
          <p:nvPr/>
        </p:nvSpPr>
        <p:spPr bwMode="auto">
          <a:xfrm>
            <a:off x="207581" y="2507862"/>
            <a:ext cx="2376488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3300"/>
                </a:solidFill>
                <a:ea typeface="华文中宋" panose="02010600040101010101" pitchFamily="2" charset="-122"/>
              </a:rPr>
              <a:t>提出通过提取异样的网络拓扑结构连接模式来分析。</a:t>
            </a:r>
          </a:p>
        </p:txBody>
      </p:sp>
      <p:sp>
        <p:nvSpPr>
          <p:cNvPr id="29704" name="Text Box 12"/>
          <p:cNvSpPr txBox="1">
            <a:spLocks noChangeArrowheads="1"/>
          </p:cNvSpPr>
          <p:nvPr/>
        </p:nvSpPr>
        <p:spPr bwMode="auto">
          <a:xfrm>
            <a:off x="107950" y="1927225"/>
            <a:ext cx="24479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[</a:t>
            </a:r>
            <a:r>
              <a:rPr lang="en-US" altLang="zh-CN" sz="1600" b="1">
                <a:solidFill>
                  <a:srgbClr val="000000"/>
                </a:solidFill>
                <a:cs typeface="Arial" panose="020B0604020202020204" pitchFamily="34" charset="0"/>
              </a:rPr>
              <a:t>Neurobiol Aging. </a:t>
            </a:r>
            <a:r>
              <a:rPr lang="en-US" altLang="zh-CN" sz="1600" b="1"/>
              <a:t>2012</a:t>
            </a:r>
            <a:r>
              <a:rPr lang="en-US" altLang="zh-CN" b="1"/>
              <a:t>] </a:t>
            </a:r>
            <a:endParaRPr lang="zh-CN" altLang="en-US" b="1"/>
          </a:p>
        </p:txBody>
      </p:sp>
      <p:sp>
        <p:nvSpPr>
          <p:cNvPr id="2" name="文本框 1"/>
          <p:cNvSpPr txBox="1"/>
          <p:nvPr/>
        </p:nvSpPr>
        <p:spPr>
          <a:xfrm>
            <a:off x="251520" y="188640"/>
            <a:ext cx="5328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Example </a:t>
            </a:r>
            <a:r>
              <a:rPr lang="en-US" altLang="zh-CN" sz="2000" b="1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2: </a:t>
            </a:r>
            <a:r>
              <a:rPr lang="zh-CN" altLang="en-US" sz="20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老年性痴呆症预测和诊断</a:t>
            </a:r>
          </a:p>
          <a:p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40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885113" y="6381750"/>
            <a:ext cx="762000" cy="36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1258BEA-8695-4764-B72A-B85CFF2A456F}" type="slidenum">
              <a:rPr lang="zh-CN" altLang="en-US"/>
              <a:pPr eaLnBrk="1" hangingPunct="1"/>
              <a:t>58</a:t>
            </a:fld>
            <a:endParaRPr lang="en-US" altLang="zh-CN"/>
          </a:p>
        </p:txBody>
      </p:sp>
      <p:pic>
        <p:nvPicPr>
          <p:cNvPr id="30723" name="图片 3" descr="ShaoFigure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195388"/>
            <a:ext cx="6767513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7560" name="Group 104"/>
          <p:cNvGraphicFramePr>
            <a:graphicFrameLocks noGrp="1"/>
          </p:cNvGraphicFramePr>
          <p:nvPr>
            <p:ph idx="4294967295"/>
          </p:nvPr>
        </p:nvGraphicFramePr>
        <p:xfrm>
          <a:off x="2052638" y="3467100"/>
          <a:ext cx="6480175" cy="3297239"/>
        </p:xfrm>
        <a:graphic>
          <a:graphicData uri="http://schemas.openxmlformats.org/drawingml/2006/table">
            <a:tbl>
              <a:tblPr/>
              <a:tblGrid>
                <a:gridCol w="186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9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SVM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k-NN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Naive Bayes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36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AD vs. HC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Density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100.0%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94.74%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100.0%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FA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92.11%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94.74%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100.0%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MD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100.0%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94.74%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89.47%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36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AD vs. pAD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Density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85.00%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85.00%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95.00%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FA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82.50%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75.00%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85.00%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MD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85.00%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82.50%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90.00%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36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pAD vs. HC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Density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97.73%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81.82%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95.45%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FA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84.09%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88.64%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97.73%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MD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93.18%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86.36%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100.0%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0796" name="Text Box 90"/>
          <p:cNvSpPr txBox="1">
            <a:spLocks noChangeArrowheads="1"/>
          </p:cNvSpPr>
          <p:nvPr/>
        </p:nvSpPr>
        <p:spPr bwMode="auto">
          <a:xfrm>
            <a:off x="323850" y="1385888"/>
            <a:ext cx="1435100" cy="1425575"/>
          </a:xfrm>
          <a:prstGeom prst="rect">
            <a:avLst/>
          </a:prstGeom>
          <a:noFill/>
          <a:ln w="12700" algn="ctr">
            <a:solidFill>
              <a:srgbClr val="0099FF"/>
            </a:solidFill>
            <a:prstDash val="lg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/>
              <a:t>特征筛选出的在</a:t>
            </a:r>
            <a:r>
              <a:rPr lang="en-US" altLang="zh-CN" b="1"/>
              <a:t>AD</a:t>
            </a:r>
            <a:r>
              <a:rPr lang="zh-CN" altLang="en-US" b="1"/>
              <a:t>上具有改变的连接。</a:t>
            </a:r>
          </a:p>
        </p:txBody>
      </p:sp>
      <p:sp>
        <p:nvSpPr>
          <p:cNvPr id="30797" name="Text Box 91"/>
          <p:cNvSpPr txBox="1">
            <a:spLocks noChangeArrowheads="1"/>
          </p:cNvSpPr>
          <p:nvPr/>
        </p:nvSpPr>
        <p:spPr bwMode="auto">
          <a:xfrm>
            <a:off x="323850" y="3500438"/>
            <a:ext cx="1441450" cy="3076575"/>
          </a:xfrm>
          <a:prstGeom prst="rect">
            <a:avLst/>
          </a:prstGeom>
          <a:noFill/>
          <a:ln w="12700" algn="ctr">
            <a:solidFill>
              <a:srgbClr val="0099FF"/>
            </a:solidFill>
            <a:prstDash val="lg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/>
              <a:t>通过各种分类算法能对</a:t>
            </a:r>
            <a:r>
              <a:rPr lang="en-US" altLang="zh-CN" b="1"/>
              <a:t>AD</a:t>
            </a:r>
            <a:r>
              <a:rPr lang="zh-CN" altLang="en-US" b="1"/>
              <a:t>进行有效的预测，验证了大脑的结构连接的改变是该疾病的一个重要指标。</a:t>
            </a:r>
          </a:p>
        </p:txBody>
      </p:sp>
    </p:spTree>
    <p:extLst>
      <p:ext uri="{BB962C8B-B14F-4D97-AF65-F5344CB8AC3E}">
        <p14:creationId xmlns:p14="http://schemas.microsoft.com/office/powerpoint/2010/main" val="124963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矩形 8"/>
          <p:cNvSpPr>
            <a:spLocks noChangeArrowheads="1"/>
          </p:cNvSpPr>
          <p:nvPr/>
        </p:nvSpPr>
        <p:spPr bwMode="auto">
          <a:xfrm>
            <a:off x="0" y="0"/>
            <a:ext cx="9144000" cy="1000125"/>
          </a:xfrm>
          <a:prstGeom prst="rect">
            <a:avLst/>
          </a:prstGeom>
          <a:solidFill>
            <a:srgbClr val="1736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sz="quarter" idx="1"/>
          </p:nvPr>
        </p:nvSpPr>
        <p:spPr bwMode="auto">
          <a:xfrm>
            <a:off x="301625" y="1341438"/>
            <a:ext cx="8504238" cy="4895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l" eaLnBrk="1" hangingPunct="1"/>
            <a:r>
              <a:rPr lang="zh-CN" altLang="en-US" b="1" dirty="0">
                <a:solidFill>
                  <a:srgbClr val="0036A2"/>
                </a:solidFill>
                <a:latin typeface="+mn-ea"/>
                <a:ea typeface="+mn-ea"/>
                <a:sym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0036A2"/>
                </a:solidFill>
                <a:latin typeface="+mn-ea"/>
                <a:ea typeface="+mn-ea"/>
                <a:sym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0036A2"/>
                </a:solidFill>
                <a:latin typeface="+mn-ea"/>
                <a:ea typeface="+mn-ea"/>
                <a:sym typeface="微软雅黑" panose="020B0503020204020204" pitchFamily="34" charset="-122"/>
              </a:rPr>
              <a:t>）孤立点（离群点）分析</a:t>
            </a:r>
          </a:p>
          <a:p>
            <a:pPr marL="742950" lvl="1" indent="-285750" algn="l" eaLnBrk="1" hangingPunct="1">
              <a:buFont typeface="Arial" panose="020B0604020202020204" pitchFamily="34" charset="0"/>
              <a:buChar char="–"/>
            </a:pPr>
            <a:r>
              <a:rPr lang="zh-CN" altLang="en-US" sz="2400" dirty="0">
                <a:latin typeface="+mn-ea"/>
                <a:ea typeface="+mn-ea"/>
              </a:rPr>
              <a:t>孤立点</a:t>
            </a:r>
            <a:r>
              <a:rPr lang="en-US" altLang="zh-CN" sz="2400" dirty="0">
                <a:latin typeface="+mn-ea"/>
                <a:ea typeface="+mn-ea"/>
              </a:rPr>
              <a:t>:</a:t>
            </a:r>
            <a:r>
              <a:rPr lang="zh-CN" altLang="en-US" sz="2400" dirty="0">
                <a:latin typeface="+mn-ea"/>
                <a:ea typeface="+mn-ea"/>
              </a:rPr>
              <a:t>一些与数据的一般行为或模型不一致的孤立数据</a:t>
            </a:r>
          </a:p>
          <a:p>
            <a:pPr marL="742950" lvl="1" indent="-285750" algn="l" eaLnBrk="1" hangingPunct="1">
              <a:buFont typeface="Arial" panose="020B0604020202020204" pitchFamily="34" charset="0"/>
              <a:buChar char="–"/>
            </a:pPr>
            <a:r>
              <a:rPr lang="zh-CN" altLang="en-US" sz="2400" dirty="0">
                <a:latin typeface="+mn-ea"/>
                <a:ea typeface="+mn-ea"/>
              </a:rPr>
              <a:t>通常孤立点被作为“噪音”或异常被丢弃，但在欺骗检测中却可以通过对罕见事件进行孤立点分析而得到结论。</a:t>
            </a:r>
          </a:p>
          <a:p>
            <a:pPr marL="342900" indent="-342900" algn="l" eaLnBrk="1" hangingPunct="1">
              <a:buFont typeface="Arial" panose="020B0604020202020204" pitchFamily="34" charset="0"/>
              <a:buChar char="•"/>
            </a:pPr>
            <a:endParaRPr lang="zh-CN" altLang="en-US" sz="2800" dirty="0">
              <a:latin typeface="+mn-ea"/>
              <a:ea typeface="+mn-ea"/>
            </a:endParaRPr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23850" y="142875"/>
            <a:ext cx="7775575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/>
            <a:r>
              <a:rPr lang="zh-CN" altLang="en-US" sz="36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数据挖掘的主要任务</a:t>
            </a:r>
            <a:endParaRPr lang="en-US" altLang="zh-CN" sz="36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5530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81" y="3573016"/>
            <a:ext cx="4465638" cy="281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306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1520" y="11663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FFFF"/>
                </a:solidFill>
              </a:rPr>
              <a:t>课程内容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39C4DDA-DE73-074B-BDF4-7F657891DD61}"/>
              </a:ext>
            </a:extLst>
          </p:cNvPr>
          <p:cNvSpPr/>
          <p:nvPr/>
        </p:nvSpPr>
        <p:spPr bwMode="auto">
          <a:xfrm>
            <a:off x="467544" y="1594322"/>
            <a:ext cx="7776864" cy="1762670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742950" lvl="1" indent="-285750">
              <a:spcBef>
                <a:spcPts val="2100"/>
              </a:spcBef>
              <a:buFont typeface="Wingdings" pitchFamily="2" charset="2"/>
              <a:buChar char="Ø"/>
            </a:pPr>
            <a:r>
              <a:rPr kumimoji="1" lang="zh-CN" altLang="en-US" sz="2000" dirty="0">
                <a:solidFill>
                  <a:srgbClr val="000000"/>
                </a:solidFill>
              </a:rPr>
              <a:t>实验一、数据预处理及</a:t>
            </a:r>
            <a:r>
              <a:rPr kumimoji="1" lang="en-US" altLang="zh-CN" sz="2000" dirty="0">
                <a:solidFill>
                  <a:srgbClr val="000000"/>
                </a:solidFill>
              </a:rPr>
              <a:t>WEKA</a:t>
            </a:r>
          </a:p>
          <a:p>
            <a:pPr marL="742950" lvl="1" indent="-285750">
              <a:spcBef>
                <a:spcPts val="900"/>
              </a:spcBef>
              <a:buFont typeface="Wingdings" pitchFamily="2" charset="2"/>
              <a:buChar char="Ø"/>
            </a:pPr>
            <a:r>
              <a:rPr kumimoji="1" lang="zh-CN" altLang="en-US" sz="2000" dirty="0">
                <a:solidFill>
                  <a:srgbClr val="000000"/>
                </a:solidFill>
              </a:rPr>
              <a:t>实验二、关联规则挖掘算法</a:t>
            </a:r>
            <a:endParaRPr kumimoji="1" lang="en-US" altLang="zh-CN" sz="2000" dirty="0">
              <a:solidFill>
                <a:srgbClr val="000000"/>
              </a:solidFill>
            </a:endParaRPr>
          </a:p>
          <a:p>
            <a:pPr marL="742950" lvl="1" indent="-285750">
              <a:spcBef>
                <a:spcPts val="900"/>
              </a:spcBef>
              <a:buFont typeface="Wingdings" pitchFamily="2" charset="2"/>
              <a:buChar char="Ø"/>
            </a:pPr>
            <a:r>
              <a:rPr kumimoji="1" lang="zh-CN" altLang="en-US" sz="2000" dirty="0">
                <a:solidFill>
                  <a:srgbClr val="000000"/>
                </a:solidFill>
              </a:rPr>
              <a:t>实验三、分类算法</a:t>
            </a:r>
            <a:endParaRPr kumimoji="1" lang="en-US" altLang="zh-CN" sz="2000" dirty="0">
              <a:solidFill>
                <a:srgbClr val="000000"/>
              </a:solidFill>
            </a:endParaRPr>
          </a:p>
          <a:p>
            <a:pPr marL="742950" lvl="1" indent="-285750">
              <a:spcBef>
                <a:spcPts val="900"/>
              </a:spcBef>
              <a:buFont typeface="Wingdings" pitchFamily="2" charset="2"/>
              <a:buChar char="Ø"/>
            </a:pPr>
            <a:r>
              <a:rPr kumimoji="1" lang="zh-CN" altLang="en-US" sz="2000" dirty="0">
                <a:solidFill>
                  <a:srgbClr val="000000"/>
                </a:solidFill>
              </a:rPr>
              <a:t>实验四、聚类算法</a:t>
            </a:r>
            <a:endParaRPr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75E953F-F28C-CA4C-AB82-42E034A69BFA}"/>
              </a:ext>
            </a:extLst>
          </p:cNvPr>
          <p:cNvSpPr/>
          <p:nvPr/>
        </p:nvSpPr>
        <p:spPr>
          <a:xfrm>
            <a:off x="251520" y="95111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</a:rPr>
              <a:t>实践环节</a:t>
            </a:r>
            <a:endParaRPr kumimoji="1" lang="en-US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15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8"/>
            <a:ext cx="7903315" cy="2160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3573016"/>
            <a:ext cx="7615283" cy="266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1520" y="188640"/>
            <a:ext cx="5328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Example 1: NBA</a:t>
            </a:r>
            <a:r>
              <a:rPr lang="zh-CN" altLang="en-US" sz="20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球员分析</a:t>
            </a:r>
          </a:p>
          <a:p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24744"/>
            <a:ext cx="6768752" cy="536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3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28800"/>
            <a:ext cx="7487029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6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3648" y="3212976"/>
            <a:ext cx="62039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0036A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4000" b="1" dirty="0">
                <a:solidFill>
                  <a:srgbClr val="0036A2"/>
                </a:solidFill>
                <a:latin typeface="微软雅黑" pitchFamily="34" charset="-122"/>
                <a:ea typeface="微软雅黑" pitchFamily="34" charset="-122"/>
              </a:rPr>
              <a:t>数据挖掘</a:t>
            </a:r>
            <a:r>
              <a:rPr lang="en-US" altLang="zh-CN" sz="4000" b="1" dirty="0">
                <a:solidFill>
                  <a:srgbClr val="0036A2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4000" b="1" dirty="0">
                <a:solidFill>
                  <a:srgbClr val="0036A2"/>
                </a:solidFill>
                <a:latin typeface="微软雅黑" pitchFamily="34" charset="-122"/>
                <a:ea typeface="微软雅黑" pitchFamily="34" charset="-122"/>
              </a:rPr>
              <a:t>多学科领域融合</a:t>
            </a:r>
          </a:p>
        </p:txBody>
      </p:sp>
    </p:spTree>
    <p:extLst>
      <p:ext uri="{BB962C8B-B14F-4D97-AF65-F5344CB8AC3E}">
        <p14:creationId xmlns:p14="http://schemas.microsoft.com/office/powerpoint/2010/main" val="111154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62826"/>
            <a:ext cx="7776864" cy="90872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3600" b="1" dirty="0">
                <a:cs typeface="+mj-cs"/>
              </a:rPr>
              <a:t>数据挖掘</a:t>
            </a:r>
            <a:r>
              <a:rPr lang="en-US" altLang="zh-CN" sz="3600" b="1" dirty="0">
                <a:cs typeface="+mj-cs"/>
              </a:rPr>
              <a:t>:</a:t>
            </a:r>
            <a:r>
              <a:rPr lang="zh-CN" altLang="en-US" sz="3600" b="1" dirty="0">
                <a:cs typeface="+mj-cs"/>
              </a:rPr>
              <a:t>多个学科的融合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3429000" y="3429000"/>
            <a:ext cx="2209800" cy="914400"/>
          </a:xfrm>
          <a:prstGeom prst="rect">
            <a:avLst/>
          </a:prstGeom>
          <a:solidFill>
            <a:srgbClr val="0036A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数据挖掘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1752600" y="1905000"/>
            <a:ext cx="19812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36A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2800" b="1">
                <a:solidFill>
                  <a:srgbClr val="0036A2"/>
                </a:solidFill>
                <a:latin typeface="微软雅黑" pitchFamily="34" charset="-122"/>
                <a:ea typeface="微软雅黑" pitchFamily="34" charset="-122"/>
              </a:rPr>
              <a:t>数据库系统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5105400" y="1905000"/>
            <a:ext cx="19812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36A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2800" b="1">
                <a:solidFill>
                  <a:srgbClr val="0036A2"/>
                </a:solidFill>
                <a:latin typeface="微软雅黑" pitchFamily="34" charset="-122"/>
                <a:ea typeface="微软雅黑" pitchFamily="34" charset="-122"/>
              </a:rPr>
              <a:t>统计学</a:t>
            </a:r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5638800" y="5257800"/>
            <a:ext cx="19812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36A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2800" b="1">
                <a:solidFill>
                  <a:srgbClr val="0036A2"/>
                </a:solidFill>
                <a:latin typeface="微软雅黑" pitchFamily="34" charset="-122"/>
                <a:ea typeface="微软雅黑" pitchFamily="34" charset="-122"/>
              </a:rPr>
              <a:t>其他学科</a:t>
            </a: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1371600" y="5181600"/>
            <a:ext cx="19812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36A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rgbClr val="0036A2"/>
                </a:solidFill>
                <a:latin typeface="微软雅黑" pitchFamily="34" charset="-122"/>
                <a:ea typeface="微软雅黑" pitchFamily="34" charset="-122"/>
              </a:rPr>
              <a:t>信息检索</a:t>
            </a: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381000" y="3505200"/>
            <a:ext cx="19812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36A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2800" b="1">
                <a:solidFill>
                  <a:srgbClr val="0036A2"/>
                </a:solidFill>
                <a:latin typeface="微软雅黑" pitchFamily="34" charset="-122"/>
                <a:ea typeface="微软雅黑" pitchFamily="34" charset="-122"/>
              </a:rPr>
              <a:t>机器学习</a:t>
            </a:r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6781800" y="3505200"/>
            <a:ext cx="19812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36A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3200" b="1" dirty="0">
                <a:solidFill>
                  <a:srgbClr val="0036A2"/>
                </a:solidFill>
                <a:latin typeface="微软雅黑" pitchFamily="34" charset="-122"/>
                <a:ea typeface="微软雅黑" pitchFamily="34" charset="-122"/>
              </a:rPr>
              <a:t>物理学</a:t>
            </a:r>
          </a:p>
        </p:txBody>
      </p:sp>
      <p:sp>
        <p:nvSpPr>
          <p:cNvPr id="41994" name="Line 10"/>
          <p:cNvSpPr>
            <a:spLocks noChangeShapeType="1"/>
          </p:cNvSpPr>
          <p:nvPr/>
        </p:nvSpPr>
        <p:spPr bwMode="auto">
          <a:xfrm>
            <a:off x="2362200" y="3886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41995" name="Line 11"/>
          <p:cNvSpPr>
            <a:spLocks noChangeShapeType="1"/>
          </p:cNvSpPr>
          <p:nvPr/>
        </p:nvSpPr>
        <p:spPr bwMode="auto">
          <a:xfrm>
            <a:off x="2895600" y="2667000"/>
            <a:ext cx="1295400" cy="7620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41996" name="Line 12"/>
          <p:cNvSpPr>
            <a:spLocks noChangeShapeType="1"/>
          </p:cNvSpPr>
          <p:nvPr/>
        </p:nvSpPr>
        <p:spPr bwMode="auto">
          <a:xfrm flipH="1">
            <a:off x="4876800" y="2667000"/>
            <a:ext cx="1143000" cy="7620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41997" name="Line 13"/>
          <p:cNvSpPr>
            <a:spLocks noChangeShapeType="1"/>
          </p:cNvSpPr>
          <p:nvPr/>
        </p:nvSpPr>
        <p:spPr bwMode="auto">
          <a:xfrm flipH="1">
            <a:off x="5715000" y="3886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41998" name="Line 14"/>
          <p:cNvSpPr>
            <a:spLocks noChangeShapeType="1"/>
          </p:cNvSpPr>
          <p:nvPr/>
        </p:nvSpPr>
        <p:spPr bwMode="auto">
          <a:xfrm flipH="1" flipV="1">
            <a:off x="5029200" y="4419600"/>
            <a:ext cx="1524000" cy="8382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41999" name="Line 15"/>
          <p:cNvSpPr>
            <a:spLocks noChangeShapeType="1"/>
          </p:cNvSpPr>
          <p:nvPr/>
        </p:nvSpPr>
        <p:spPr bwMode="auto">
          <a:xfrm flipV="1">
            <a:off x="2438400" y="4419600"/>
            <a:ext cx="1600200" cy="7620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5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03648" y="3212976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大数据时代下的数据挖掘面临的挑战</a:t>
            </a:r>
          </a:p>
        </p:txBody>
      </p:sp>
    </p:spTree>
    <p:extLst>
      <p:ext uri="{BB962C8B-B14F-4D97-AF65-F5344CB8AC3E}">
        <p14:creationId xmlns:p14="http://schemas.microsoft.com/office/powerpoint/2010/main" val="67815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Inhaltsplatzhalter 2"/>
          <p:cNvSpPr txBox="1">
            <a:spLocks/>
          </p:cNvSpPr>
          <p:nvPr/>
        </p:nvSpPr>
        <p:spPr bwMode="auto">
          <a:xfrm>
            <a:off x="179512" y="1052737"/>
            <a:ext cx="8501062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57225" indent="-246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14425" indent="-246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326064"/>
              </a:buClr>
              <a:buSzPct val="101000"/>
            </a:pP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数据容量</a:t>
            </a:r>
            <a:r>
              <a:rPr lang="de-DE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(Scale of Data) :</a:t>
            </a:r>
          </a:p>
          <a:p>
            <a:pPr lvl="1" eaLnBrk="1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Scalable Data Mining </a:t>
            </a:r>
            <a:r>
              <a:rPr lang="de-DE" altLang="zh-CN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 (</a:t>
            </a:r>
            <a:r>
              <a:rPr lang="zh-CN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可扩张数据挖掘</a:t>
            </a:r>
            <a:r>
              <a:rPr lang="de-DE" altLang="zh-CN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de-DE" altLang="zh-CN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25562" lvl="2" indent="-457200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+mj-ea"/>
              <a:buAutoNum type="circleNumDbPlain"/>
            </a:pPr>
            <a:r>
              <a:rPr lang="de-DE" altLang="zh-CN" sz="2400" b="1" dirty="0" smtClean="0">
                <a:solidFill>
                  <a:srgbClr val="0036A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Novel </a:t>
            </a:r>
            <a:r>
              <a:rPr lang="de-DE" altLang="zh-CN" sz="2400" b="1" dirty="0">
                <a:solidFill>
                  <a:srgbClr val="0036A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 algorithms </a:t>
            </a: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Divide-and-Conquer, etc.)</a:t>
            </a:r>
          </a:p>
          <a:p>
            <a:pPr marL="1325562" lvl="2" indent="-457200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+mj-ea"/>
              <a:buAutoNum type="circleNumDbPlain"/>
            </a:pP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Map-reduce oriented Parallell platforms (</a:t>
            </a:r>
            <a:r>
              <a:rPr lang="de-DE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Spark</a:t>
            </a: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GraphLab)</a:t>
            </a:r>
          </a:p>
          <a:p>
            <a:pPr marL="1325562" lvl="2" indent="-457200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+mj-ea"/>
              <a:buAutoNum type="circleNumDbPlain"/>
            </a:pP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Speed-up Hardwares (</a:t>
            </a:r>
            <a:r>
              <a:rPr lang="de-DE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GPUs</a:t>
            </a: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/Clouds/Clusters</a:t>
            </a: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endParaRPr lang="de-DE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r>
              <a:rPr lang="de-DE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268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Inhaltsplatzhalter 2"/>
          <p:cNvSpPr txBox="1">
            <a:spLocks/>
          </p:cNvSpPr>
          <p:nvPr/>
        </p:nvSpPr>
        <p:spPr bwMode="auto">
          <a:xfrm>
            <a:off x="395536" y="1196752"/>
            <a:ext cx="8501062" cy="4702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57225" indent="-246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14425" indent="-246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326064"/>
              </a:buClr>
              <a:buSzPct val="101000"/>
            </a:pP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数据实时性</a:t>
            </a:r>
            <a:r>
              <a:rPr lang="de-DE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(Data Stream) :</a:t>
            </a:r>
          </a:p>
          <a:p>
            <a:pPr lvl="1" eaLnBrk="1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Stream </a:t>
            </a:r>
            <a:r>
              <a:rPr lang="de-DE" altLang="zh-CN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Mining </a:t>
            </a:r>
            <a:r>
              <a:rPr lang="zh-CN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（数据流挖掘）</a:t>
            </a:r>
            <a:endParaRPr lang="de-DE" altLang="zh-CN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Handle </a:t>
            </a: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Evolving Data Streams 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on Massive Data Streams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Classification/R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egression on Data Streams</a:t>
            </a:r>
            <a:endParaRPr lang="de-DE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Semi-supervised </a:t>
            </a:r>
            <a:r>
              <a:rPr lang="de-DE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Data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Streams</a:t>
            </a:r>
            <a:endParaRPr lang="de-DE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 Detection on </a:t>
            </a: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de-DE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 Streams</a:t>
            </a:r>
            <a:endParaRPr lang="de-DE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90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Inhaltsplatzhalter 2"/>
          <p:cNvSpPr txBox="1">
            <a:spLocks/>
          </p:cNvSpPr>
          <p:nvPr/>
        </p:nvSpPr>
        <p:spPr bwMode="auto">
          <a:xfrm>
            <a:off x="107504" y="1124744"/>
            <a:ext cx="8501062" cy="506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57225" indent="-246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14425" indent="-246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326064"/>
              </a:buClr>
              <a:buSzPct val="101000"/>
            </a:pP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数据多样性</a:t>
            </a:r>
            <a:r>
              <a:rPr lang="de-DE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(Different </a:t>
            </a:r>
            <a:r>
              <a:rPr lang="en-US" altLang="zh-CN" sz="28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r>
              <a:rPr lang="de-DE" altLang="zh-CN" sz="28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de-DE" altLang="zh-CN" sz="28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data) </a:t>
            </a:r>
            <a:r>
              <a:rPr lang="de-DE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1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Multi-source or multi-type data </a:t>
            </a:r>
            <a:r>
              <a:rPr lang="de-DE" altLang="zh-CN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mining </a:t>
            </a:r>
            <a:r>
              <a:rPr lang="zh-CN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（多源数据挖掘</a:t>
            </a:r>
            <a:r>
              <a:rPr lang="de-DE" altLang="zh-CN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de-DE" altLang="zh-CN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data (E.g. </a:t>
            </a:r>
            <a:r>
              <a:rPr lang="de-DE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Categorical/nominal </a:t>
            </a: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data, mixed- type data </a:t>
            </a:r>
            <a:r>
              <a:rPr lang="de-DE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mining)</a:t>
            </a:r>
            <a:endParaRPr lang="de-DE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forms of data (vector data, graph data, </a:t>
            </a:r>
            <a:r>
              <a:rPr lang="de-DE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data, text data, hetergeneous </a:t>
            </a: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data) 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on different sources of data </a:t>
            </a:r>
            <a:r>
              <a:rPr lang="de-DE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(Multi-view learning, Transfer </a:t>
            </a: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learning, Multi-task learning, etc)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 or data integration (multiple-kernel learning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de-DE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endParaRPr lang="de-DE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r>
              <a:rPr lang="de-DE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921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Inhaltsplatzhalter 2"/>
          <p:cNvSpPr txBox="1">
            <a:spLocks/>
          </p:cNvSpPr>
          <p:nvPr/>
        </p:nvSpPr>
        <p:spPr bwMode="auto">
          <a:xfrm>
            <a:off x="251520" y="1196752"/>
            <a:ext cx="8501062" cy="396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57225" indent="-246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14425" indent="-246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326064"/>
              </a:buClr>
              <a:buSzPct val="101000"/>
            </a:pP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数据不确定性</a:t>
            </a:r>
            <a:r>
              <a:rPr lang="de-DE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(Uncertainty, missing value) :</a:t>
            </a:r>
          </a:p>
          <a:p>
            <a:pPr lvl="1" eaLnBrk="1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Uncertainty Analysis, Link/Missing value prediction, </a:t>
            </a:r>
            <a:endParaRPr lang="de-DE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Uncertain </a:t>
            </a: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Clustering (</a:t>
            </a:r>
            <a:r>
              <a:rPr lang="de-DE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Probability-function based</a:t>
            </a:r>
            <a:r>
              <a:rPr lang="de-DE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 eaLnBrk="1" hangingPunct="1"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Prediction (</a:t>
            </a:r>
            <a:r>
              <a:rPr lang="de-DE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Clustering-based, Structure-based, Multi-view based</a:t>
            </a:r>
            <a:r>
              <a:rPr lang="de-DE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de-DE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Recommender System (</a:t>
            </a:r>
            <a:r>
              <a:rPr lang="de-DE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items prediction</a:t>
            </a:r>
            <a:r>
              <a:rPr lang="de-DE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,...)</a:t>
            </a:r>
            <a:endParaRPr lang="de-DE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Robust Machine </a:t>
            </a: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(</a:t>
            </a:r>
            <a:r>
              <a:rPr lang="de-DE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</a:t>
            </a:r>
            <a:r>
              <a:rPr lang="de-DE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de-DE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de-DE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84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3648" y="2636912"/>
            <a:ext cx="6388192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3244F2"/>
                </a:solidFill>
                <a:latin typeface="+mn-ea"/>
                <a:cs typeface="Times New Roman" pitchFamily="18" charset="0"/>
              </a:rPr>
              <a:t>Lecture One</a:t>
            </a:r>
            <a:r>
              <a:rPr lang="en-US" altLang="zh-CN" sz="5400" b="1" dirty="0">
                <a:solidFill>
                  <a:srgbClr val="3244F2"/>
                </a:solidFill>
                <a:latin typeface="+mn-ea"/>
                <a:cs typeface="Times New Roman" pitchFamily="18" charset="0"/>
              </a:rPr>
              <a:t> </a:t>
            </a:r>
          </a:p>
          <a:p>
            <a:pPr algn="ctr">
              <a:spcBef>
                <a:spcPts val="1800"/>
              </a:spcBef>
            </a:pPr>
            <a:r>
              <a:rPr lang="zh-CN" altLang="en-US" sz="5400" b="1" dirty="0">
                <a:solidFill>
                  <a:srgbClr val="3244F2"/>
                </a:solidFill>
                <a:latin typeface="+mn-ea"/>
                <a:cs typeface="Times New Roman" pitchFamily="18" charset="0"/>
              </a:rPr>
              <a:t>数据挖掘概论</a:t>
            </a:r>
          </a:p>
        </p:txBody>
      </p:sp>
    </p:spTree>
    <p:extLst>
      <p:ext uri="{BB962C8B-B14F-4D97-AF65-F5344CB8AC3E}">
        <p14:creationId xmlns:p14="http://schemas.microsoft.com/office/powerpoint/2010/main" val="135855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116632"/>
            <a:ext cx="5405050" cy="523220"/>
          </a:xfrm>
          <a:prstGeom prst="rect">
            <a:avLst/>
          </a:prstGeom>
          <a:ln w="0" cmpd="sng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主流会议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4348" y="1500174"/>
            <a:ext cx="7500990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/>
              <a:t>ACM SIGKDD (A+), Feb.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/>
              <a:t>IEEE ICDM (A), Jun.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/>
              <a:t>SIAM SDM (A), Oct.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/>
              <a:t>ECML/PKDD (A-), Apr.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/>
              <a:t>PAKDD (B+), Oct.</a:t>
            </a:r>
          </a:p>
        </p:txBody>
      </p:sp>
    </p:spTree>
    <p:extLst>
      <p:ext uri="{BB962C8B-B14F-4D97-AF65-F5344CB8AC3E}">
        <p14:creationId xmlns:p14="http://schemas.microsoft.com/office/powerpoint/2010/main" val="263929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520" y="116632"/>
            <a:ext cx="5405050" cy="523220"/>
          </a:xfrm>
          <a:prstGeom prst="rect">
            <a:avLst/>
          </a:prstGeom>
          <a:ln w="0" cmpd="sng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主流期刊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472" y="1428736"/>
            <a:ext cx="7500990" cy="393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/>
              <a:t>IEEE Transactions on Knowledge and Data Engineering (TKDE)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/>
              <a:t>SIGKDD Explorations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/>
              <a:t>ACM Transactions on Knowledge Discovery From Data (TKDD)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/>
              <a:t>Data Mining and Knowledge Discovery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/>
              <a:t>Knowledge and Information Systems (KAIS)</a:t>
            </a:r>
          </a:p>
        </p:txBody>
      </p:sp>
    </p:spTree>
    <p:extLst>
      <p:ext uri="{BB962C8B-B14F-4D97-AF65-F5344CB8AC3E}">
        <p14:creationId xmlns:p14="http://schemas.microsoft.com/office/powerpoint/2010/main" val="5232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4282" y="214290"/>
            <a:ext cx="7572428" cy="523220"/>
          </a:xfrm>
          <a:prstGeom prst="rect">
            <a:avLst/>
          </a:prstGeom>
          <a:ln w="0" cmpd="sng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相关会议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472" y="1214422"/>
            <a:ext cx="7500990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/>
              <a:t>ACM SIGMOD(A+)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/>
              <a:t>VLDB (A)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/>
              <a:t>IEEE ICDE(A)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/>
              <a:t>CIKM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/>
              <a:t>WWW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/>
              <a:t>ICML/AAAI/NIPS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/>
              <a:t>CVPR/ICCV</a:t>
            </a:r>
          </a:p>
        </p:txBody>
      </p:sp>
    </p:spTree>
    <p:extLst>
      <p:ext uri="{BB962C8B-B14F-4D97-AF65-F5344CB8AC3E}">
        <p14:creationId xmlns:p14="http://schemas.microsoft.com/office/powerpoint/2010/main" val="163129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31640" y="2852936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数据挖掘</a:t>
            </a:r>
            <a:r>
              <a:rPr lang="en-US" altLang="zh-CN" sz="3600" b="1" dirty="0"/>
              <a:t>Weka </a:t>
            </a:r>
            <a:r>
              <a:rPr lang="zh-CN" altLang="en-US" sz="3600" b="1" dirty="0"/>
              <a:t>工具包介绍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005064"/>
            <a:ext cx="18859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3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908720"/>
            <a:ext cx="806489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WEKA</a:t>
            </a:r>
            <a:r>
              <a:rPr lang="zh-CN" altLang="en-US" dirty="0"/>
              <a:t>的全名是</a:t>
            </a:r>
            <a:r>
              <a:rPr lang="en-US" altLang="zh-CN" dirty="0"/>
              <a:t>Waikato Environment for Knowledge Analysis</a:t>
            </a:r>
            <a:r>
              <a:rPr lang="zh-CN" altLang="en-US" dirty="0"/>
              <a:t>，它的源代码可通过</a:t>
            </a:r>
            <a:r>
              <a:rPr lang="en-US" altLang="zh-CN" dirty="0">
                <a:solidFill>
                  <a:srgbClr val="006699"/>
                </a:solidFill>
                <a:hlinkClick r:id="rId2"/>
              </a:rPr>
              <a:t>http://www.cs.waikato.ac.nz/ml/weka</a:t>
            </a:r>
            <a:r>
              <a:rPr lang="zh-CN" altLang="en-US" dirty="0"/>
              <a:t>得到。同时</a:t>
            </a:r>
            <a:r>
              <a:rPr lang="en-US" altLang="zh-CN" dirty="0" err="1"/>
              <a:t>weka</a:t>
            </a:r>
            <a:r>
              <a:rPr lang="zh-CN" altLang="en-US" dirty="0"/>
              <a:t>也是新西兰的一种鸟名，而</a:t>
            </a:r>
            <a:r>
              <a:rPr lang="en-US" altLang="zh-CN" dirty="0"/>
              <a:t>WEKA</a:t>
            </a:r>
            <a:r>
              <a:rPr lang="zh-CN" altLang="en-US" dirty="0"/>
              <a:t>的主要开发者来自新西兰。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WEKA</a:t>
            </a:r>
            <a:r>
              <a:rPr lang="zh-CN" altLang="en-US" dirty="0"/>
              <a:t>作为一个公开的数据挖掘工作平台，集合了大量能承担数据挖掘任务的</a:t>
            </a:r>
            <a:r>
              <a:rPr lang="zh-CN" altLang="en-US" b="1" dirty="0">
                <a:solidFill>
                  <a:srgbClr val="DF3434"/>
                </a:solidFill>
                <a:hlinkClick r:id="rId3" tooltip="机器学习知识库"/>
              </a:rPr>
              <a:t>机器学习</a:t>
            </a:r>
            <a:r>
              <a:rPr lang="zh-CN" altLang="en-US" b="1" dirty="0">
                <a:solidFill>
                  <a:srgbClr val="DF3434"/>
                </a:solidFill>
                <a:hlinkClick r:id="rId4" tooltip="算法与数据结构知识库"/>
              </a:rPr>
              <a:t>算法</a:t>
            </a:r>
            <a:r>
              <a:rPr lang="zh-CN" altLang="en-US" dirty="0"/>
              <a:t>，包括对数据进行预处理，分类，回归、聚类、关联规则以及在新的交互式界面上的可视化。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b="1" dirty="0">
                <a:solidFill>
                  <a:srgbClr val="FF0000"/>
                </a:solidFill>
              </a:rPr>
              <a:t>2005</a:t>
            </a:r>
            <a:r>
              <a:rPr lang="zh-CN" altLang="en-US" b="1" dirty="0">
                <a:solidFill>
                  <a:srgbClr val="FF0000"/>
                </a:solidFill>
              </a:rPr>
              <a:t>年</a:t>
            </a:r>
            <a:r>
              <a:rPr lang="en-US" altLang="zh-CN" b="1" dirty="0">
                <a:solidFill>
                  <a:srgbClr val="FF0000"/>
                </a:solidFill>
              </a:rPr>
              <a:t>8</a:t>
            </a:r>
            <a:r>
              <a:rPr lang="zh-CN" altLang="en-US" b="1" dirty="0">
                <a:solidFill>
                  <a:srgbClr val="FF0000"/>
                </a:solidFill>
              </a:rPr>
              <a:t>月，在第</a:t>
            </a:r>
            <a:r>
              <a:rPr lang="en-US" altLang="zh-CN" b="1" dirty="0">
                <a:solidFill>
                  <a:srgbClr val="FF0000"/>
                </a:solidFill>
              </a:rPr>
              <a:t>11</a:t>
            </a:r>
            <a:r>
              <a:rPr lang="zh-CN" altLang="en-US" b="1" dirty="0">
                <a:solidFill>
                  <a:srgbClr val="FF0000"/>
                </a:solidFill>
              </a:rPr>
              <a:t>届</a:t>
            </a:r>
            <a:r>
              <a:rPr lang="en-US" altLang="zh-CN" b="1" dirty="0">
                <a:solidFill>
                  <a:srgbClr val="FF0000"/>
                </a:solidFill>
              </a:rPr>
              <a:t>ACM SIGKDD</a:t>
            </a:r>
            <a:r>
              <a:rPr lang="zh-CN" altLang="en-US" b="1" dirty="0">
                <a:solidFill>
                  <a:srgbClr val="FF0000"/>
                </a:solidFill>
              </a:rPr>
              <a:t>国际会议上，怀卡托大学的</a:t>
            </a:r>
            <a:r>
              <a:rPr lang="en-US" altLang="zh-CN" b="1" dirty="0">
                <a:solidFill>
                  <a:srgbClr val="FF0000"/>
                </a:solidFill>
              </a:rPr>
              <a:t>Weka</a:t>
            </a:r>
            <a:r>
              <a:rPr lang="zh-CN" altLang="en-US" b="1" dirty="0">
                <a:solidFill>
                  <a:srgbClr val="FF0000"/>
                </a:solidFill>
              </a:rPr>
              <a:t>小组荣获了数据挖掘和知识探索领域的最高服务奖，</a:t>
            </a:r>
            <a:r>
              <a:rPr lang="en-US" altLang="zh-CN" b="1" dirty="0">
                <a:solidFill>
                  <a:srgbClr val="FF0000"/>
                </a:solidFill>
              </a:rPr>
              <a:t>Weka</a:t>
            </a:r>
            <a:r>
              <a:rPr lang="zh-CN" altLang="en-US" b="1" dirty="0">
                <a:solidFill>
                  <a:srgbClr val="FF0000"/>
                </a:solidFill>
              </a:rPr>
              <a:t>系统得到了广泛的认可，被誉为数据挖掘和机器学习历史上的里程碑</a:t>
            </a:r>
            <a:r>
              <a:rPr lang="zh-CN" altLang="en-US" dirty="0"/>
              <a:t>，是现今最完备的数据挖掘工具之一（已有</a:t>
            </a:r>
            <a:r>
              <a:rPr lang="en-US" altLang="zh-CN" dirty="0"/>
              <a:t>11</a:t>
            </a:r>
            <a:r>
              <a:rPr lang="zh-CN" altLang="en-US" dirty="0"/>
              <a:t>年的发展历史）。</a:t>
            </a:r>
            <a:r>
              <a:rPr lang="en-US" altLang="zh-CN" dirty="0"/>
              <a:t>Weka</a:t>
            </a:r>
            <a:r>
              <a:rPr lang="zh-CN" altLang="en-US" dirty="0"/>
              <a:t>的每月下载次数已超过万次。</a:t>
            </a:r>
          </a:p>
        </p:txBody>
      </p:sp>
    </p:spTree>
    <p:extLst>
      <p:ext uri="{BB962C8B-B14F-4D97-AF65-F5344CB8AC3E}">
        <p14:creationId xmlns:p14="http://schemas.microsoft.com/office/powerpoint/2010/main" val="92591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224160" y="-21090"/>
            <a:ext cx="7776864" cy="785794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3600" b="1" dirty="0">
                <a:latin typeface="Times New Roman" pitchFamily="18" charset="0"/>
                <a:cs typeface="Times New Roman" pitchFamily="18" charset="0"/>
              </a:rPr>
              <a:t>Take Home Message </a:t>
            </a:r>
            <a:r>
              <a:rPr lang="zh-CN" altLang="en-US" sz="3600" b="1" dirty="0">
                <a:latin typeface="Times New Roman" pitchFamily="18" charset="0"/>
                <a:cs typeface="Times New Roman" pitchFamily="18" charset="0"/>
              </a:rPr>
              <a:t>（小结）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1625" y="1357298"/>
            <a:ext cx="8504238" cy="45720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Aft>
                <a:spcPts val="1800"/>
              </a:spcAft>
            </a:pPr>
            <a:r>
              <a:rPr lang="zh-CN" altLang="en-US" sz="2800" b="1" dirty="0">
                <a:solidFill>
                  <a:srgbClr val="0036A2"/>
                </a:solidFill>
                <a:latin typeface="+mn-ea"/>
                <a:ea typeface="+mn-ea"/>
              </a:rPr>
              <a:t>数据挖掘</a:t>
            </a:r>
            <a:r>
              <a:rPr lang="en-US" altLang="zh-CN" sz="2800" b="1" dirty="0">
                <a:solidFill>
                  <a:srgbClr val="0036A2"/>
                </a:solidFill>
                <a:latin typeface="+mn-ea"/>
                <a:ea typeface="+mn-ea"/>
              </a:rPr>
              <a:t>: </a:t>
            </a:r>
            <a:r>
              <a:rPr lang="zh-CN" altLang="en-US" sz="2800" dirty="0">
                <a:latin typeface="+mn-ea"/>
                <a:ea typeface="+mn-ea"/>
              </a:rPr>
              <a:t>从大量数据中发现有趣的模式</a:t>
            </a:r>
          </a:p>
          <a:p>
            <a:pPr eaLnBrk="1" hangingPunct="1">
              <a:lnSpc>
                <a:spcPct val="150000"/>
              </a:lnSpc>
              <a:spcAft>
                <a:spcPts val="1800"/>
              </a:spcAft>
            </a:pPr>
            <a:r>
              <a:rPr lang="en-US" altLang="zh-CN" sz="2800" b="1" dirty="0">
                <a:solidFill>
                  <a:srgbClr val="0036A2"/>
                </a:solidFill>
                <a:latin typeface="+mn-ea"/>
                <a:ea typeface="+mn-ea"/>
              </a:rPr>
              <a:t>KDD</a:t>
            </a:r>
            <a:r>
              <a:rPr lang="zh-CN" altLang="en-US" sz="2800" b="1" dirty="0">
                <a:solidFill>
                  <a:srgbClr val="0036A2"/>
                </a:solidFill>
                <a:latin typeface="+mn-ea"/>
                <a:ea typeface="+mn-ea"/>
              </a:rPr>
              <a:t>过程</a:t>
            </a:r>
            <a:r>
              <a:rPr lang="zh-CN" altLang="en-US" sz="2800" dirty="0">
                <a:latin typeface="+mn-ea"/>
                <a:ea typeface="+mn-ea"/>
              </a:rPr>
              <a:t>包括数据清理</a:t>
            </a:r>
            <a:r>
              <a:rPr lang="en-US" altLang="zh-CN" sz="2800" dirty="0">
                <a:latin typeface="+mn-ea"/>
                <a:ea typeface="+mn-ea"/>
              </a:rPr>
              <a:t>, </a:t>
            </a:r>
            <a:r>
              <a:rPr lang="zh-CN" altLang="en-US" sz="2800" dirty="0">
                <a:latin typeface="+mn-ea"/>
                <a:ea typeface="+mn-ea"/>
              </a:rPr>
              <a:t>数据集成</a:t>
            </a:r>
            <a:r>
              <a:rPr lang="en-US" altLang="zh-CN" sz="2800" dirty="0">
                <a:latin typeface="+mn-ea"/>
                <a:ea typeface="+mn-ea"/>
              </a:rPr>
              <a:t>, </a:t>
            </a:r>
            <a:r>
              <a:rPr lang="zh-CN" altLang="en-US" sz="2800" dirty="0">
                <a:latin typeface="+mn-ea"/>
                <a:ea typeface="+mn-ea"/>
              </a:rPr>
              <a:t>数据选择</a:t>
            </a:r>
            <a:r>
              <a:rPr lang="en-US" altLang="zh-CN" sz="2800" dirty="0">
                <a:latin typeface="+mn-ea"/>
                <a:ea typeface="+mn-ea"/>
              </a:rPr>
              <a:t>, </a:t>
            </a:r>
            <a:r>
              <a:rPr lang="zh-CN" altLang="en-US" sz="2800" dirty="0">
                <a:latin typeface="+mn-ea"/>
                <a:ea typeface="+mn-ea"/>
              </a:rPr>
              <a:t>变换</a:t>
            </a:r>
            <a:r>
              <a:rPr lang="en-US" altLang="zh-CN" sz="2800" dirty="0">
                <a:latin typeface="+mn-ea"/>
                <a:ea typeface="+mn-ea"/>
              </a:rPr>
              <a:t>, </a:t>
            </a:r>
            <a:r>
              <a:rPr lang="zh-CN" altLang="en-US" sz="2800" dirty="0">
                <a:latin typeface="+mn-ea"/>
                <a:ea typeface="+mn-ea"/>
              </a:rPr>
              <a:t>数据挖掘</a:t>
            </a:r>
            <a:r>
              <a:rPr lang="en-US" altLang="zh-CN" sz="2800" dirty="0">
                <a:latin typeface="+mn-ea"/>
                <a:ea typeface="+mn-ea"/>
              </a:rPr>
              <a:t>, </a:t>
            </a:r>
            <a:r>
              <a:rPr lang="zh-CN" altLang="en-US" sz="2800" dirty="0">
                <a:latin typeface="+mn-ea"/>
                <a:ea typeface="+mn-ea"/>
              </a:rPr>
              <a:t>模式评估</a:t>
            </a:r>
            <a:r>
              <a:rPr lang="en-US" altLang="zh-CN" sz="2800" dirty="0">
                <a:latin typeface="+mn-ea"/>
                <a:ea typeface="+mn-ea"/>
              </a:rPr>
              <a:t>, </a:t>
            </a:r>
            <a:r>
              <a:rPr lang="zh-CN" altLang="en-US" sz="2800" dirty="0">
                <a:latin typeface="+mn-ea"/>
                <a:ea typeface="+mn-ea"/>
              </a:rPr>
              <a:t>和知识表示</a:t>
            </a:r>
          </a:p>
          <a:p>
            <a:pPr eaLnBrk="1" hangingPunct="1">
              <a:lnSpc>
                <a:spcPct val="110000"/>
              </a:lnSpc>
              <a:spcAft>
                <a:spcPts val="1800"/>
              </a:spcAft>
            </a:pPr>
            <a:r>
              <a:rPr lang="zh-CN" altLang="en-US" sz="2800" b="1" dirty="0" smtClean="0">
                <a:solidFill>
                  <a:srgbClr val="0036A2"/>
                </a:solidFill>
                <a:latin typeface="+mn-ea"/>
                <a:ea typeface="+mn-ea"/>
              </a:rPr>
              <a:t>数据</a:t>
            </a:r>
            <a:r>
              <a:rPr lang="zh-CN" altLang="en-US" sz="2800" b="1" dirty="0">
                <a:solidFill>
                  <a:srgbClr val="0036A2"/>
                </a:solidFill>
                <a:latin typeface="+mn-ea"/>
                <a:ea typeface="+mn-ea"/>
              </a:rPr>
              <a:t>挖掘功能</a:t>
            </a:r>
            <a:r>
              <a:rPr lang="en-US" altLang="zh-CN" sz="2800" dirty="0">
                <a:latin typeface="+mn-ea"/>
                <a:ea typeface="+mn-ea"/>
              </a:rPr>
              <a:t>: </a:t>
            </a:r>
            <a:r>
              <a:rPr lang="zh-CN" altLang="en-US" sz="2800" dirty="0" smtClean="0">
                <a:latin typeface="+mn-ea"/>
                <a:ea typeface="+mn-ea"/>
              </a:rPr>
              <a:t>关联规则挖掘、</a:t>
            </a:r>
            <a:r>
              <a:rPr lang="en-US" altLang="zh-CN" sz="2800" dirty="0" smtClean="0">
                <a:latin typeface="+mn-ea"/>
                <a:ea typeface="+mn-ea"/>
              </a:rPr>
              <a:t> </a:t>
            </a:r>
            <a:r>
              <a:rPr lang="zh-CN" altLang="en-US" sz="2800" dirty="0" smtClean="0">
                <a:latin typeface="+mn-ea"/>
                <a:ea typeface="+mn-ea"/>
              </a:rPr>
              <a:t>聚类分析、分类、孤立点检测</a:t>
            </a:r>
            <a:endParaRPr lang="en-US" altLang="zh-CN" sz="2800" dirty="0">
              <a:latin typeface="+mn-ea"/>
              <a:ea typeface="+mn-ea"/>
            </a:endParaRPr>
          </a:p>
          <a:p>
            <a:pPr eaLnBrk="1" hangingPunct="1">
              <a:lnSpc>
                <a:spcPct val="110000"/>
              </a:lnSpc>
              <a:spcAft>
                <a:spcPts val="1800"/>
              </a:spcAft>
            </a:pPr>
            <a:r>
              <a:rPr lang="zh-CN" altLang="en-US" sz="2800" dirty="0" smtClean="0">
                <a:latin typeface="+mn-ea"/>
                <a:ea typeface="+mn-ea"/>
              </a:rPr>
              <a:t>数据</a:t>
            </a:r>
            <a:r>
              <a:rPr lang="zh-CN" altLang="en-US" sz="2800" dirty="0">
                <a:latin typeface="+mn-ea"/>
                <a:ea typeface="+mn-ea"/>
              </a:rPr>
              <a:t>挖掘的主要会议和期刊</a:t>
            </a:r>
            <a:endParaRPr lang="zh-CN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8155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5616" y="2924944"/>
            <a:ext cx="73661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我们生活在一个什么样的时代？</a:t>
            </a:r>
          </a:p>
        </p:txBody>
      </p:sp>
    </p:spTree>
    <p:extLst>
      <p:ext uri="{BB962C8B-B14F-4D97-AF65-F5344CB8AC3E}">
        <p14:creationId xmlns:p14="http://schemas.microsoft.com/office/powerpoint/2010/main" val="247128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44624"/>
            <a:ext cx="7776864" cy="908720"/>
          </a:xfrm>
        </p:spPr>
        <p:txBody>
          <a:bodyPr/>
          <a:lstStyle/>
          <a:p>
            <a:pPr>
              <a:defRPr/>
            </a:pPr>
            <a:r>
              <a:rPr lang="zh-CN" altLang="en-US" sz="4000" b="1" dirty="0">
                <a:latin typeface="+mn-ea"/>
                <a:ea typeface="+mn-ea"/>
              </a:rPr>
              <a:t>数据大爆炸</a:t>
            </a:r>
          </a:p>
        </p:txBody>
      </p:sp>
      <p:pic>
        <p:nvPicPr>
          <p:cNvPr id="18435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42844" y="1142984"/>
            <a:ext cx="8755062" cy="5111750"/>
          </a:xfrm>
        </p:spPr>
      </p:pic>
    </p:spTree>
    <p:extLst>
      <p:ext uri="{BB962C8B-B14F-4D97-AF65-F5344CB8AC3E}">
        <p14:creationId xmlns:p14="http://schemas.microsoft.com/office/powerpoint/2010/main" val="360662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15988</TotalTime>
  <Words>3101</Words>
  <Application>Microsoft Office PowerPoint</Application>
  <PresentationFormat>全屏显示(4:3)</PresentationFormat>
  <Paragraphs>469</Paragraphs>
  <Slides>75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110" baseType="lpstr">
      <vt:lpstr>AdobeHeitiStd-Regular</vt:lpstr>
      <vt:lpstr>Aparajita</vt:lpstr>
      <vt:lpstr>Gulim</vt:lpstr>
      <vt:lpstr>Heiti SC Medium</vt:lpstr>
      <vt:lpstr>HY헤드라인M</vt:lpstr>
      <vt:lpstr>KTJ+ZEOFF1-2</vt:lpstr>
      <vt:lpstr>Meiryo UI</vt:lpstr>
      <vt:lpstr>MS PGothic</vt:lpstr>
      <vt:lpstr>MS UI Gothic</vt:lpstr>
      <vt:lpstr>STIXGeneral-Regular</vt:lpstr>
      <vt:lpstr>黑体</vt:lpstr>
      <vt:lpstr>华文仿宋</vt:lpstr>
      <vt:lpstr>华文中宋</vt:lpstr>
      <vt:lpstr>楷体</vt:lpstr>
      <vt:lpstr>楷体_GB2312</vt:lpstr>
      <vt:lpstr>宋体</vt:lpstr>
      <vt:lpstr>微软雅黑</vt:lpstr>
      <vt:lpstr>Arial</vt:lpstr>
      <vt:lpstr>Calibri</vt:lpstr>
      <vt:lpstr>Calibri Light</vt:lpstr>
      <vt:lpstr>Georgia</vt:lpstr>
      <vt:lpstr>Impact</vt:lpstr>
      <vt:lpstr>Palatino Linotype</vt:lpstr>
      <vt:lpstr>Times</vt:lpstr>
      <vt:lpstr>Times New Roman</vt:lpstr>
      <vt:lpstr>Trebuchet MS</vt:lpstr>
      <vt:lpstr>Verdana</vt:lpstr>
      <vt:lpstr>Wingdings</vt:lpstr>
      <vt:lpstr>Wingdings 2</vt:lpstr>
      <vt:lpstr>Office 主题</vt:lpstr>
      <vt:lpstr>自定义设计方案</vt:lpstr>
      <vt:lpstr>1_디자인 사용자 지정</vt:lpstr>
      <vt:lpstr>2_디자인 사용자 지정</vt:lpstr>
      <vt:lpstr>1_Office 主题</vt:lpstr>
      <vt:lpstr>Document</vt:lpstr>
      <vt:lpstr>PowerPoint 演示文稿</vt:lpstr>
      <vt:lpstr>PowerPoint 演示文稿</vt:lpstr>
      <vt:lpstr>PowerPoint 演示文稿</vt:lpstr>
      <vt:lpstr>参考资料</vt:lpstr>
      <vt:lpstr>PowerPoint 演示文稿</vt:lpstr>
      <vt:lpstr>PowerPoint 演示文稿</vt:lpstr>
      <vt:lpstr>PowerPoint 演示文稿</vt:lpstr>
      <vt:lpstr>PowerPoint 演示文稿</vt:lpstr>
      <vt:lpstr>数据大爆炸</vt:lpstr>
      <vt:lpstr>PowerPoint 演示文稿</vt:lpstr>
      <vt:lpstr>“Era of Big Data” – WHY?</vt:lpstr>
      <vt:lpstr>大数据推手：存储能力提升</vt:lpstr>
      <vt:lpstr>大数据推手：计算能力提升</vt:lpstr>
      <vt:lpstr>PowerPoint 演示文稿</vt:lpstr>
      <vt:lpstr>新兴无线传感器和社交媒体的兴起</vt:lpstr>
      <vt:lpstr>生成和使用数据的模式正在变化…</vt:lpstr>
      <vt:lpstr>PowerPoint 演示文稿</vt:lpstr>
      <vt:lpstr>PowerPoint 演示文稿</vt:lpstr>
      <vt:lpstr>PowerPoint 演示文稿</vt:lpstr>
      <vt:lpstr>知识发现 </vt:lpstr>
      <vt:lpstr>PowerPoint 演示文稿</vt:lpstr>
      <vt:lpstr>PowerPoint 演示文稿</vt:lpstr>
      <vt:lpstr>Example——流感预测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市场分析与管理</vt:lpstr>
      <vt:lpstr>市场分析与管理(2)</vt:lpstr>
      <vt:lpstr>其它应用</vt:lpstr>
      <vt:lpstr>PowerPoint 演示文稿</vt:lpstr>
      <vt:lpstr>PowerPoint 演示文稿</vt:lpstr>
      <vt:lpstr>什么是数据挖掘？</vt:lpstr>
      <vt:lpstr>知识发现过程</vt:lpstr>
      <vt:lpstr>知识发现过程</vt:lpstr>
      <vt:lpstr>PowerPoint 演示文稿</vt:lpstr>
      <vt:lpstr>数据挖掘的主要任务</vt:lpstr>
      <vt:lpstr>例：空气质量与气象条件间关联规则挖掘</vt:lpstr>
      <vt:lpstr>预处理后数据</vt:lpstr>
      <vt:lpstr>PowerPoint 演示文稿</vt:lpstr>
      <vt:lpstr>PowerPoint 演示文稿</vt:lpstr>
      <vt:lpstr>数据挖掘的主要任务</vt:lpstr>
      <vt:lpstr>PowerPoint 演示文稿</vt:lpstr>
      <vt:lpstr>PowerPoint 演示文稿</vt:lpstr>
      <vt:lpstr>PowerPoint 演示文稿</vt:lpstr>
      <vt:lpstr>PowerPoint 演示文稿</vt:lpstr>
      <vt:lpstr>数据挖掘的主要任务</vt:lpstr>
      <vt:lpstr>Example 1：可持续蓄洪库分类</vt:lpstr>
      <vt:lpstr>SFRB variables</vt:lpstr>
      <vt:lpstr>SFRB - Types</vt:lpstr>
      <vt:lpstr>SFRB - Types</vt:lpstr>
      <vt:lpstr>SFRB - Types</vt:lpstr>
      <vt:lpstr>PowerPoint 演示文稿</vt:lpstr>
      <vt:lpstr>分类结果</vt:lpstr>
      <vt:lpstr>PowerPoint 演示文稿</vt:lpstr>
      <vt:lpstr>PowerPoint 演示文稿</vt:lpstr>
      <vt:lpstr>数据挖掘的主要任务</vt:lpstr>
      <vt:lpstr>PowerPoint 演示文稿</vt:lpstr>
      <vt:lpstr>PowerPoint 演示文稿</vt:lpstr>
      <vt:lpstr>PowerPoint 演示文稿</vt:lpstr>
      <vt:lpstr>PowerPoint 演示文稿</vt:lpstr>
      <vt:lpstr>数据挖掘:多个学科的融合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Take Home Message （小结）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Junming Shao</dc:creator>
  <cp:lastModifiedBy>sjm_1205</cp:lastModifiedBy>
  <cp:revision>268</cp:revision>
  <dcterms:created xsi:type="dcterms:W3CDTF">2015-10-30T04:49:00Z</dcterms:created>
  <dcterms:modified xsi:type="dcterms:W3CDTF">2021-02-28T09:21:11Z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2052-10.1.0.5346</vt:lpwstr>
  </property>
</Properties>
</file>